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75" r:id="rId4"/>
    <p:sldId id="272" r:id="rId5"/>
    <p:sldId id="258" r:id="rId6"/>
    <p:sldId id="259" r:id="rId7"/>
    <p:sldId id="260" r:id="rId8"/>
    <p:sldId id="261" r:id="rId9"/>
    <p:sldId id="278" r:id="rId10"/>
    <p:sldId id="277" r:id="rId11"/>
    <p:sldId id="262" r:id="rId12"/>
    <p:sldId id="263" r:id="rId13"/>
    <p:sldId id="279" r:id="rId14"/>
    <p:sldId id="280" r:id="rId15"/>
    <p:sldId id="264" r:id="rId16"/>
    <p:sldId id="281" r:id="rId17"/>
    <p:sldId id="265" r:id="rId18"/>
    <p:sldId id="282" r:id="rId19"/>
    <p:sldId id="285" r:id="rId20"/>
    <p:sldId id="286" r:id="rId21"/>
    <p:sldId id="266" r:id="rId22"/>
    <p:sldId id="267" r:id="rId23"/>
  </p:sldIdLst>
  <p:sldSz cx="18288000" cy="10287000"/>
  <p:notesSz cx="6858000" cy="9144000"/>
  <p:embeddedFontLst>
    <p:embeddedFont>
      <p:font typeface="Changa SemiBold" panose="020B0604020202020204" charset="-78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0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9" autoAdjust="0"/>
    <p:restoredTop sz="93689" autoAdjust="0"/>
  </p:normalViewPr>
  <p:slideViewPr>
    <p:cSldViewPr>
      <p:cViewPr varScale="1">
        <p:scale>
          <a:sx n="43" d="100"/>
          <a:sy n="43" d="100"/>
        </p:scale>
        <p:origin x="-114" y="5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20DA5-E52C-4B3C-B9CA-560CBB741C6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9EEAB-80A4-4C75-B836-24F37A9D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3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296EA-70D3-D8AC-CDB1-25937537B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0E65E-2C8F-8DA0-1B94-B27CAC7D8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AE517-93E1-3C48-6163-F78FFF21B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F97AD-99B2-7F30-6482-2A99247A6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9EEAB-80A4-4C75-B836-24F37A9D8C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6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50C56-44F5-6D8C-91A9-8CAC96A02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49C04-D8C7-63D9-D031-C71F27314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164BE-9289-3C13-D940-E5BFA7277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4E365-9472-4BF6-9558-19B4BFF55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9EEAB-80A4-4C75-B836-24F37A9D8C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98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9EEAB-80A4-4C75-B836-24F37A9D8C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svg"/><Relationship Id="rId7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7.sv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svg"/><Relationship Id="rId7" Type="http://schemas.openxmlformats.org/officeDocument/2006/relationships/image" Target="../media/image2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7.sv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2883151" y="6807203"/>
            <a:ext cx="1495730" cy="1417204"/>
          </a:xfrm>
          <a:custGeom>
            <a:avLst/>
            <a:gdLst/>
            <a:ahLst/>
            <a:cxnLst/>
            <a:rect l="l" t="t" r="r" b="b"/>
            <a:pathLst>
              <a:path w="1495730" h="1417204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314306" flipH="1">
            <a:off x="11594624" y="-5870413"/>
            <a:ext cx="9681882" cy="9258300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934388" y="3914169"/>
            <a:ext cx="3613780" cy="3455678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86770" y="16834"/>
            <a:ext cx="10401230" cy="315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digital metacarpus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8" name="AutoShape 8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01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336776" flipH="1">
            <a:off x="4781184" y="8270936"/>
            <a:ext cx="7677781" cy="6833225"/>
          </a:xfrm>
          <a:custGeom>
            <a:avLst/>
            <a:gdLst/>
            <a:ahLst/>
            <a:cxnLst/>
            <a:rect l="l" t="t" r="r" b="b"/>
            <a:pathLst>
              <a:path w="7677781" h="6833225">
                <a:moveTo>
                  <a:pt x="7677781" y="0"/>
                </a:moveTo>
                <a:lnTo>
                  <a:pt x="0" y="0"/>
                </a:lnTo>
                <a:lnTo>
                  <a:pt x="0" y="6833225"/>
                </a:lnTo>
                <a:lnTo>
                  <a:pt x="7677781" y="6833225"/>
                </a:lnTo>
                <a:lnTo>
                  <a:pt x="767778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323708" y="8044340"/>
            <a:ext cx="553566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Mohamad </a:t>
            </a:r>
            <a:r>
              <a:rPr lang="en-US" sz="3000" dirty="0" err="1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Ghoush</a:t>
            </a:r>
            <a:r>
              <a:rPr lang="en-US" sz="3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 202300735</a:t>
            </a:r>
          </a:p>
          <a:p>
            <a:pPr algn="ctr">
              <a:lnSpc>
                <a:spcPts val="3600"/>
              </a:lnSpc>
            </a:pPr>
            <a:r>
              <a:rPr lang="en-US" sz="3000" dirty="0" err="1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Wafik</a:t>
            </a:r>
            <a:r>
              <a:rPr lang="en-US" sz="3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 Ibrahim 202301238</a:t>
            </a:r>
          </a:p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Abed Al Rida Nehme 202303149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Mostafa </a:t>
            </a:r>
            <a:r>
              <a:rPr lang="en-US" sz="3000" dirty="0" err="1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Ajineh</a:t>
            </a:r>
            <a:r>
              <a:rPr lang="en-US" sz="3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 202304458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1295" y="306557"/>
            <a:ext cx="342989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supervised by :</a:t>
            </a:r>
          </a:p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Prof. Ali Haidar</a:t>
            </a:r>
          </a:p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Eng. Hafez Al Khatib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Eng. Hassan Fayad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07984-F54A-09F3-6C45-01860127F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759CECB-25A2-4C6B-F7C0-959DC4126510}"/>
              </a:ext>
            </a:extLst>
          </p:cNvPr>
          <p:cNvSpPr/>
          <p:nvPr/>
        </p:nvSpPr>
        <p:spPr>
          <a:xfrm flipH="1">
            <a:off x="-472449" y="-155739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C15BE94-372A-6948-F5E7-B911066F9A58}"/>
              </a:ext>
            </a:extLst>
          </p:cNvPr>
          <p:cNvSpPr/>
          <p:nvPr/>
        </p:nvSpPr>
        <p:spPr>
          <a:xfrm flipH="1">
            <a:off x="-4419600" y="2019300"/>
            <a:ext cx="10074207" cy="11663337"/>
          </a:xfrm>
          <a:custGeom>
            <a:avLst/>
            <a:gdLst/>
            <a:ahLst/>
            <a:cxnLst/>
            <a:rect l="l" t="t" r="r" b="b"/>
            <a:pathLst>
              <a:path w="10074207" h="11663337">
                <a:moveTo>
                  <a:pt x="10074208" y="0"/>
                </a:moveTo>
                <a:lnTo>
                  <a:pt x="0" y="0"/>
                </a:lnTo>
                <a:lnTo>
                  <a:pt x="0" y="11663337"/>
                </a:lnTo>
                <a:lnTo>
                  <a:pt x="10074208" y="11663337"/>
                </a:lnTo>
                <a:lnTo>
                  <a:pt x="1007420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99387CF-289B-64C2-9356-E208F110765E}"/>
              </a:ext>
            </a:extLst>
          </p:cNvPr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A682C4A4-A125-D298-E1EE-6BF47F28A5D9}"/>
                </a:ext>
              </a:extLst>
            </p:cNvPr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ECBB0AD-3CEB-C40C-4F66-B96DBB29C733}"/>
                </a:ext>
              </a:extLst>
            </p:cNvPr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07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CD75101-EA25-E3E5-0376-94E624D18C35}"/>
              </a:ext>
            </a:extLst>
          </p:cNvPr>
          <p:cNvGrpSpPr>
            <a:grpSpLocks noChangeAspect="1"/>
          </p:cNvGrpSpPr>
          <p:nvPr/>
        </p:nvGrpSpPr>
        <p:grpSpPr>
          <a:xfrm>
            <a:off x="5321262" y="685800"/>
            <a:ext cx="9716909" cy="8147023"/>
            <a:chOff x="-964114" y="-973781"/>
            <a:chExt cx="7381240" cy="618871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875586E-9C15-DB67-C71E-D8B8BD1E3332}"/>
                </a:ext>
              </a:extLst>
            </p:cNvPr>
            <p:cNvSpPr/>
            <p:nvPr/>
          </p:nvSpPr>
          <p:spPr>
            <a:xfrm flipH="1">
              <a:off x="-964114" y="-973781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4519930" y="5034280"/>
                  </a:moveTo>
                  <a:cubicBezTo>
                    <a:pt x="3027680" y="5034280"/>
                    <a:pt x="3831590" y="6188710"/>
                    <a:pt x="2288540" y="6121400"/>
                  </a:cubicBezTo>
                  <a:cubicBezTo>
                    <a:pt x="972820" y="6064250"/>
                    <a:pt x="0" y="3489960"/>
                    <a:pt x="2174240" y="2288540"/>
                  </a:cubicBezTo>
                  <a:cubicBezTo>
                    <a:pt x="3910330" y="1328420"/>
                    <a:pt x="6751320" y="0"/>
                    <a:pt x="6351270" y="1830070"/>
                  </a:cubicBezTo>
                  <a:cubicBezTo>
                    <a:pt x="5951220" y="3660140"/>
                    <a:pt x="7381240" y="4232910"/>
                    <a:pt x="6637020" y="5205730"/>
                  </a:cubicBezTo>
                  <a:cubicBezTo>
                    <a:pt x="5892800" y="6178550"/>
                    <a:pt x="5836920" y="5034280"/>
                    <a:pt x="4519930" y="5034280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675" t="-489" r="-20932" b="-24119"/>
              </a:stretch>
            </a:blipFill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Freeform 14">
            <a:extLst>
              <a:ext uri="{FF2B5EF4-FFF2-40B4-BE49-F238E27FC236}">
                <a16:creationId xmlns:a16="http://schemas.microsoft.com/office/drawing/2014/main" id="{D88F93F1-AEBC-6C70-EE1B-A0A5A8F1B05C}"/>
              </a:ext>
            </a:extLst>
          </p:cNvPr>
          <p:cNvSpPr/>
          <p:nvPr/>
        </p:nvSpPr>
        <p:spPr>
          <a:xfrm rot="14438039" flipH="1">
            <a:off x="16841306" y="8616394"/>
            <a:ext cx="2082612" cy="2490417"/>
          </a:xfrm>
          <a:custGeom>
            <a:avLst/>
            <a:gdLst/>
            <a:ahLst/>
            <a:cxnLst/>
            <a:rect l="l" t="t" r="r" b="b"/>
            <a:pathLst>
              <a:path w="2082612" h="2490417">
                <a:moveTo>
                  <a:pt x="2082611" y="0"/>
                </a:moveTo>
                <a:lnTo>
                  <a:pt x="0" y="0"/>
                </a:lnTo>
                <a:lnTo>
                  <a:pt x="0" y="2490418"/>
                </a:lnTo>
                <a:lnTo>
                  <a:pt x="2082611" y="2490418"/>
                </a:lnTo>
                <a:lnTo>
                  <a:pt x="2082611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CCEAF8-1A23-14CD-1F1B-E7A7B1F5F52C}"/>
              </a:ext>
            </a:extLst>
          </p:cNvPr>
          <p:cNvSpPr txBox="1"/>
          <p:nvPr/>
        </p:nvSpPr>
        <p:spPr>
          <a:xfrm>
            <a:off x="1588101" y="942684"/>
            <a:ext cx="4798245" cy="707886"/>
          </a:xfrm>
          <a:custGeom>
            <a:avLst/>
            <a:gdLst>
              <a:gd name="connsiteX0" fmla="*/ 0 w 4798245"/>
              <a:gd name="connsiteY0" fmla="*/ 0 h 707886"/>
              <a:gd name="connsiteX1" fmla="*/ 695746 w 4798245"/>
              <a:gd name="connsiteY1" fmla="*/ 0 h 707886"/>
              <a:gd name="connsiteX2" fmla="*/ 1343509 w 4798245"/>
              <a:gd name="connsiteY2" fmla="*/ 0 h 707886"/>
              <a:gd name="connsiteX3" fmla="*/ 1991272 w 4798245"/>
              <a:gd name="connsiteY3" fmla="*/ 0 h 707886"/>
              <a:gd name="connsiteX4" fmla="*/ 2687017 w 4798245"/>
              <a:gd name="connsiteY4" fmla="*/ 0 h 707886"/>
              <a:gd name="connsiteX5" fmla="*/ 3142850 w 4798245"/>
              <a:gd name="connsiteY5" fmla="*/ 0 h 707886"/>
              <a:gd name="connsiteX6" fmla="*/ 3694649 w 4798245"/>
              <a:gd name="connsiteY6" fmla="*/ 0 h 707886"/>
              <a:gd name="connsiteX7" fmla="*/ 4798245 w 4798245"/>
              <a:gd name="connsiteY7" fmla="*/ 0 h 707886"/>
              <a:gd name="connsiteX8" fmla="*/ 4798245 w 4798245"/>
              <a:gd name="connsiteY8" fmla="*/ 368101 h 707886"/>
              <a:gd name="connsiteX9" fmla="*/ 4798245 w 4798245"/>
              <a:gd name="connsiteY9" fmla="*/ 707886 h 707886"/>
              <a:gd name="connsiteX10" fmla="*/ 4342412 w 4798245"/>
              <a:gd name="connsiteY10" fmla="*/ 707886 h 707886"/>
              <a:gd name="connsiteX11" fmla="*/ 3838596 w 4798245"/>
              <a:gd name="connsiteY11" fmla="*/ 707886 h 707886"/>
              <a:gd name="connsiteX12" fmla="*/ 3142850 w 4798245"/>
              <a:gd name="connsiteY12" fmla="*/ 707886 h 707886"/>
              <a:gd name="connsiteX13" fmla="*/ 2687017 w 4798245"/>
              <a:gd name="connsiteY13" fmla="*/ 707886 h 707886"/>
              <a:gd name="connsiteX14" fmla="*/ 2231184 w 4798245"/>
              <a:gd name="connsiteY14" fmla="*/ 707886 h 707886"/>
              <a:gd name="connsiteX15" fmla="*/ 1535438 w 4798245"/>
              <a:gd name="connsiteY15" fmla="*/ 707886 h 707886"/>
              <a:gd name="connsiteX16" fmla="*/ 983640 w 4798245"/>
              <a:gd name="connsiteY16" fmla="*/ 707886 h 707886"/>
              <a:gd name="connsiteX17" fmla="*/ 0 w 4798245"/>
              <a:gd name="connsiteY17" fmla="*/ 707886 h 707886"/>
              <a:gd name="connsiteX18" fmla="*/ 0 w 4798245"/>
              <a:gd name="connsiteY18" fmla="*/ 375180 h 707886"/>
              <a:gd name="connsiteX19" fmla="*/ 0 w 4798245"/>
              <a:gd name="connsiteY19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98245" h="707886" extrusionOk="0">
                <a:moveTo>
                  <a:pt x="0" y="0"/>
                </a:moveTo>
                <a:cubicBezTo>
                  <a:pt x="161381" y="-4779"/>
                  <a:pt x="416455" y="82353"/>
                  <a:pt x="695746" y="0"/>
                </a:cubicBezTo>
                <a:cubicBezTo>
                  <a:pt x="975037" y="-82353"/>
                  <a:pt x="1145481" y="67571"/>
                  <a:pt x="1343509" y="0"/>
                </a:cubicBezTo>
                <a:cubicBezTo>
                  <a:pt x="1541537" y="-67571"/>
                  <a:pt x="1677701" y="40509"/>
                  <a:pt x="1991272" y="0"/>
                </a:cubicBezTo>
                <a:cubicBezTo>
                  <a:pt x="2304843" y="-40509"/>
                  <a:pt x="2518993" y="41803"/>
                  <a:pt x="2687017" y="0"/>
                </a:cubicBezTo>
                <a:cubicBezTo>
                  <a:pt x="2855041" y="-41803"/>
                  <a:pt x="3034166" y="52542"/>
                  <a:pt x="3142850" y="0"/>
                </a:cubicBezTo>
                <a:cubicBezTo>
                  <a:pt x="3251534" y="-52542"/>
                  <a:pt x="3466548" y="19353"/>
                  <a:pt x="3694649" y="0"/>
                </a:cubicBezTo>
                <a:cubicBezTo>
                  <a:pt x="3922750" y="-19353"/>
                  <a:pt x="4544252" y="1203"/>
                  <a:pt x="4798245" y="0"/>
                </a:cubicBezTo>
                <a:cubicBezTo>
                  <a:pt x="4799050" y="91122"/>
                  <a:pt x="4788661" y="201524"/>
                  <a:pt x="4798245" y="368101"/>
                </a:cubicBezTo>
                <a:cubicBezTo>
                  <a:pt x="4807829" y="534678"/>
                  <a:pt x="4788551" y="560014"/>
                  <a:pt x="4798245" y="707886"/>
                </a:cubicBezTo>
                <a:cubicBezTo>
                  <a:pt x="4579064" y="728728"/>
                  <a:pt x="4524946" y="679109"/>
                  <a:pt x="4342412" y="707886"/>
                </a:cubicBezTo>
                <a:cubicBezTo>
                  <a:pt x="4159878" y="736663"/>
                  <a:pt x="4052810" y="658489"/>
                  <a:pt x="3838596" y="707886"/>
                </a:cubicBezTo>
                <a:cubicBezTo>
                  <a:pt x="3624382" y="757283"/>
                  <a:pt x="3455905" y="705885"/>
                  <a:pt x="3142850" y="707886"/>
                </a:cubicBezTo>
                <a:cubicBezTo>
                  <a:pt x="2829795" y="709887"/>
                  <a:pt x="2806552" y="686070"/>
                  <a:pt x="2687017" y="707886"/>
                </a:cubicBezTo>
                <a:cubicBezTo>
                  <a:pt x="2567482" y="729702"/>
                  <a:pt x="2328830" y="690131"/>
                  <a:pt x="2231184" y="707886"/>
                </a:cubicBezTo>
                <a:cubicBezTo>
                  <a:pt x="2133538" y="725641"/>
                  <a:pt x="1749285" y="707180"/>
                  <a:pt x="1535438" y="707886"/>
                </a:cubicBezTo>
                <a:cubicBezTo>
                  <a:pt x="1321591" y="708592"/>
                  <a:pt x="1166824" y="647378"/>
                  <a:pt x="983640" y="707886"/>
                </a:cubicBezTo>
                <a:cubicBezTo>
                  <a:pt x="800456" y="768394"/>
                  <a:pt x="479110" y="704317"/>
                  <a:pt x="0" y="707886"/>
                </a:cubicBezTo>
                <a:cubicBezTo>
                  <a:pt x="-29662" y="546094"/>
                  <a:pt x="22630" y="467562"/>
                  <a:pt x="0" y="375180"/>
                </a:cubicBezTo>
                <a:cubicBezTo>
                  <a:pt x="-22630" y="282798"/>
                  <a:pt x="32438" y="12651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91842645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Programming tools: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F5F6D-2135-283B-9F09-BA5AF2A1E8B4}"/>
              </a:ext>
            </a:extLst>
          </p:cNvPr>
          <p:cNvSpPr txBox="1"/>
          <p:nvPr/>
        </p:nvSpPr>
        <p:spPr>
          <a:xfrm>
            <a:off x="1434322" y="1989725"/>
            <a:ext cx="4798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Python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Motor Control : RPI , GPIO, </a:t>
            </a:r>
            <a:r>
              <a:rPr lang="en-US" sz="3000" b="1" dirty="0" err="1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Pigpio</a:t>
            </a:r>
            <a:r>
              <a:rPr lang="en-US" sz="3000" b="1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D6A3F-7955-CCB7-0DC0-2D9D37D1C008}"/>
              </a:ext>
            </a:extLst>
          </p:cNvPr>
          <p:cNvSpPr txBox="1"/>
          <p:nvPr/>
        </p:nvSpPr>
        <p:spPr>
          <a:xfrm>
            <a:off x="13377882" y="2283028"/>
            <a:ext cx="4798245" cy="707886"/>
          </a:xfrm>
          <a:custGeom>
            <a:avLst/>
            <a:gdLst>
              <a:gd name="connsiteX0" fmla="*/ 0 w 4798245"/>
              <a:gd name="connsiteY0" fmla="*/ 0 h 707886"/>
              <a:gd name="connsiteX1" fmla="*/ 551798 w 4798245"/>
              <a:gd name="connsiteY1" fmla="*/ 0 h 707886"/>
              <a:gd name="connsiteX2" fmla="*/ 1151579 w 4798245"/>
              <a:gd name="connsiteY2" fmla="*/ 0 h 707886"/>
              <a:gd name="connsiteX3" fmla="*/ 1703377 w 4798245"/>
              <a:gd name="connsiteY3" fmla="*/ 0 h 707886"/>
              <a:gd name="connsiteX4" fmla="*/ 2207193 w 4798245"/>
              <a:gd name="connsiteY4" fmla="*/ 0 h 707886"/>
              <a:gd name="connsiteX5" fmla="*/ 2854956 w 4798245"/>
              <a:gd name="connsiteY5" fmla="*/ 0 h 707886"/>
              <a:gd name="connsiteX6" fmla="*/ 3454736 w 4798245"/>
              <a:gd name="connsiteY6" fmla="*/ 0 h 707886"/>
              <a:gd name="connsiteX7" fmla="*/ 4102499 w 4798245"/>
              <a:gd name="connsiteY7" fmla="*/ 0 h 707886"/>
              <a:gd name="connsiteX8" fmla="*/ 4798245 w 4798245"/>
              <a:gd name="connsiteY8" fmla="*/ 0 h 707886"/>
              <a:gd name="connsiteX9" fmla="*/ 4798245 w 4798245"/>
              <a:gd name="connsiteY9" fmla="*/ 353943 h 707886"/>
              <a:gd name="connsiteX10" fmla="*/ 4798245 w 4798245"/>
              <a:gd name="connsiteY10" fmla="*/ 707886 h 707886"/>
              <a:gd name="connsiteX11" fmla="*/ 4342412 w 4798245"/>
              <a:gd name="connsiteY11" fmla="*/ 707886 h 707886"/>
              <a:gd name="connsiteX12" fmla="*/ 3790614 w 4798245"/>
              <a:gd name="connsiteY12" fmla="*/ 707886 h 707886"/>
              <a:gd name="connsiteX13" fmla="*/ 3094868 w 4798245"/>
              <a:gd name="connsiteY13" fmla="*/ 707886 h 707886"/>
              <a:gd name="connsiteX14" fmla="*/ 2495087 w 4798245"/>
              <a:gd name="connsiteY14" fmla="*/ 707886 h 707886"/>
              <a:gd name="connsiteX15" fmla="*/ 2039254 w 4798245"/>
              <a:gd name="connsiteY15" fmla="*/ 707886 h 707886"/>
              <a:gd name="connsiteX16" fmla="*/ 1343509 w 4798245"/>
              <a:gd name="connsiteY16" fmla="*/ 707886 h 707886"/>
              <a:gd name="connsiteX17" fmla="*/ 887675 w 4798245"/>
              <a:gd name="connsiteY17" fmla="*/ 707886 h 707886"/>
              <a:gd name="connsiteX18" fmla="*/ 0 w 4798245"/>
              <a:gd name="connsiteY18" fmla="*/ 707886 h 707886"/>
              <a:gd name="connsiteX19" fmla="*/ 0 w 4798245"/>
              <a:gd name="connsiteY19" fmla="*/ 375180 h 707886"/>
              <a:gd name="connsiteX20" fmla="*/ 0 w 4798245"/>
              <a:gd name="connsiteY20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98245" h="707886" extrusionOk="0">
                <a:moveTo>
                  <a:pt x="0" y="0"/>
                </a:moveTo>
                <a:cubicBezTo>
                  <a:pt x="169557" y="-25286"/>
                  <a:pt x="417549" y="34584"/>
                  <a:pt x="551798" y="0"/>
                </a:cubicBezTo>
                <a:cubicBezTo>
                  <a:pt x="686047" y="-34584"/>
                  <a:pt x="852066" y="47163"/>
                  <a:pt x="1151579" y="0"/>
                </a:cubicBezTo>
                <a:cubicBezTo>
                  <a:pt x="1451092" y="-47163"/>
                  <a:pt x="1455016" y="24352"/>
                  <a:pt x="1703377" y="0"/>
                </a:cubicBezTo>
                <a:cubicBezTo>
                  <a:pt x="1951738" y="-24352"/>
                  <a:pt x="2026866" y="17715"/>
                  <a:pt x="2207193" y="0"/>
                </a:cubicBezTo>
                <a:cubicBezTo>
                  <a:pt x="2387520" y="-17715"/>
                  <a:pt x="2628676" y="15939"/>
                  <a:pt x="2854956" y="0"/>
                </a:cubicBezTo>
                <a:cubicBezTo>
                  <a:pt x="3081236" y="-15939"/>
                  <a:pt x="3218004" y="55132"/>
                  <a:pt x="3454736" y="0"/>
                </a:cubicBezTo>
                <a:cubicBezTo>
                  <a:pt x="3691468" y="-55132"/>
                  <a:pt x="3880829" y="72162"/>
                  <a:pt x="4102499" y="0"/>
                </a:cubicBezTo>
                <a:cubicBezTo>
                  <a:pt x="4324169" y="-72162"/>
                  <a:pt x="4479434" y="13520"/>
                  <a:pt x="4798245" y="0"/>
                </a:cubicBezTo>
                <a:cubicBezTo>
                  <a:pt x="4801476" y="135985"/>
                  <a:pt x="4792969" y="201852"/>
                  <a:pt x="4798245" y="353943"/>
                </a:cubicBezTo>
                <a:cubicBezTo>
                  <a:pt x="4803521" y="506034"/>
                  <a:pt x="4780533" y="581963"/>
                  <a:pt x="4798245" y="707886"/>
                </a:cubicBezTo>
                <a:cubicBezTo>
                  <a:pt x="4660346" y="725738"/>
                  <a:pt x="4442282" y="699534"/>
                  <a:pt x="4342412" y="707886"/>
                </a:cubicBezTo>
                <a:cubicBezTo>
                  <a:pt x="4242542" y="716238"/>
                  <a:pt x="3967042" y="656293"/>
                  <a:pt x="3790614" y="707886"/>
                </a:cubicBezTo>
                <a:cubicBezTo>
                  <a:pt x="3614186" y="759479"/>
                  <a:pt x="3358961" y="635009"/>
                  <a:pt x="3094868" y="707886"/>
                </a:cubicBezTo>
                <a:cubicBezTo>
                  <a:pt x="2830775" y="780763"/>
                  <a:pt x="2623131" y="651312"/>
                  <a:pt x="2495087" y="707886"/>
                </a:cubicBezTo>
                <a:cubicBezTo>
                  <a:pt x="2367043" y="764460"/>
                  <a:pt x="2178786" y="667929"/>
                  <a:pt x="2039254" y="707886"/>
                </a:cubicBezTo>
                <a:cubicBezTo>
                  <a:pt x="1899722" y="747843"/>
                  <a:pt x="1635000" y="679750"/>
                  <a:pt x="1343509" y="707886"/>
                </a:cubicBezTo>
                <a:cubicBezTo>
                  <a:pt x="1052019" y="736022"/>
                  <a:pt x="1058048" y="669557"/>
                  <a:pt x="887675" y="707886"/>
                </a:cubicBezTo>
                <a:cubicBezTo>
                  <a:pt x="717302" y="746215"/>
                  <a:pt x="276401" y="621582"/>
                  <a:pt x="0" y="707886"/>
                </a:cubicBezTo>
                <a:cubicBezTo>
                  <a:pt x="-24926" y="609316"/>
                  <a:pt x="38276" y="447056"/>
                  <a:pt x="0" y="375180"/>
                </a:cubicBezTo>
                <a:cubicBezTo>
                  <a:pt x="-38276" y="303304"/>
                  <a:pt x="10363" y="114184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1420951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Data Processing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29711E-2794-D602-FB51-7DB437552E61}"/>
              </a:ext>
            </a:extLst>
          </p:cNvPr>
          <p:cNvSpPr txBox="1"/>
          <p:nvPr/>
        </p:nvSpPr>
        <p:spPr>
          <a:xfrm>
            <a:off x="13377882" y="3074572"/>
            <a:ext cx="5138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Analyze IMU data -&gt; Control servo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Integrate Ai insights for doctor assistance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1793D-D0AD-7619-BFE6-11EC0445C6FB}"/>
              </a:ext>
            </a:extLst>
          </p:cNvPr>
          <p:cNvSpPr txBox="1"/>
          <p:nvPr/>
        </p:nvSpPr>
        <p:spPr>
          <a:xfrm>
            <a:off x="6590454" y="80308"/>
            <a:ext cx="66161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13379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72449" y="-155739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3498155" y="1347356"/>
            <a:ext cx="10074207" cy="11663337"/>
          </a:xfrm>
          <a:custGeom>
            <a:avLst/>
            <a:gdLst/>
            <a:ahLst/>
            <a:cxnLst/>
            <a:rect l="l" t="t" r="r" b="b"/>
            <a:pathLst>
              <a:path w="10074207" h="11663337">
                <a:moveTo>
                  <a:pt x="10074208" y="0"/>
                </a:moveTo>
                <a:lnTo>
                  <a:pt x="0" y="0"/>
                </a:lnTo>
                <a:lnTo>
                  <a:pt x="0" y="11663337"/>
                </a:lnTo>
                <a:lnTo>
                  <a:pt x="10074208" y="11663337"/>
                </a:lnTo>
                <a:lnTo>
                  <a:pt x="1007420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11" name="AutoShape 11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07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321262" y="685800"/>
            <a:ext cx="9716909" cy="8147023"/>
            <a:chOff x="-964114" y="-973781"/>
            <a:chExt cx="7381240" cy="6188710"/>
          </a:xfrm>
        </p:grpSpPr>
        <p:sp>
          <p:nvSpPr>
            <p:cNvPr id="14" name="Freeform 14"/>
            <p:cNvSpPr/>
            <p:nvPr/>
          </p:nvSpPr>
          <p:spPr>
            <a:xfrm flipH="1">
              <a:off x="-964114" y="-973781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4519930" y="5034280"/>
                  </a:moveTo>
                  <a:cubicBezTo>
                    <a:pt x="3027680" y="5034280"/>
                    <a:pt x="3831590" y="6188710"/>
                    <a:pt x="2288540" y="6121400"/>
                  </a:cubicBezTo>
                  <a:cubicBezTo>
                    <a:pt x="972820" y="6064250"/>
                    <a:pt x="0" y="3489960"/>
                    <a:pt x="2174240" y="2288540"/>
                  </a:cubicBezTo>
                  <a:cubicBezTo>
                    <a:pt x="3910330" y="1328420"/>
                    <a:pt x="6751320" y="0"/>
                    <a:pt x="6351270" y="1830070"/>
                  </a:cubicBezTo>
                  <a:cubicBezTo>
                    <a:pt x="5951220" y="3660140"/>
                    <a:pt x="7381240" y="4232910"/>
                    <a:pt x="6637020" y="5205730"/>
                  </a:cubicBezTo>
                  <a:cubicBezTo>
                    <a:pt x="5892800" y="6178550"/>
                    <a:pt x="5836920" y="5034280"/>
                    <a:pt x="4519930" y="5034280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675" t="-489" r="-20932" b="-24119"/>
              </a:stretch>
            </a:blipFill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Freeform 14">
            <a:extLst>
              <a:ext uri="{FF2B5EF4-FFF2-40B4-BE49-F238E27FC236}">
                <a16:creationId xmlns:a16="http://schemas.microsoft.com/office/drawing/2014/main" id="{00B5B25F-4654-C05D-27EF-57E4B2E9CF35}"/>
              </a:ext>
            </a:extLst>
          </p:cNvPr>
          <p:cNvSpPr/>
          <p:nvPr/>
        </p:nvSpPr>
        <p:spPr>
          <a:xfrm rot="2048683" flipH="1">
            <a:off x="17818389" y="6647835"/>
            <a:ext cx="2082612" cy="2490417"/>
          </a:xfrm>
          <a:custGeom>
            <a:avLst/>
            <a:gdLst/>
            <a:ahLst/>
            <a:cxnLst/>
            <a:rect l="l" t="t" r="r" b="b"/>
            <a:pathLst>
              <a:path w="2082612" h="2490417">
                <a:moveTo>
                  <a:pt x="2082611" y="0"/>
                </a:moveTo>
                <a:lnTo>
                  <a:pt x="0" y="0"/>
                </a:lnTo>
                <a:lnTo>
                  <a:pt x="0" y="2490418"/>
                </a:lnTo>
                <a:lnTo>
                  <a:pt x="2082611" y="2490418"/>
                </a:lnTo>
                <a:lnTo>
                  <a:pt x="2082611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033C5-E15D-276C-61BF-B65AA6D7B8FB}"/>
              </a:ext>
            </a:extLst>
          </p:cNvPr>
          <p:cNvSpPr txBox="1"/>
          <p:nvPr/>
        </p:nvSpPr>
        <p:spPr>
          <a:xfrm>
            <a:off x="6590454" y="80308"/>
            <a:ext cx="66161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Software Development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09EA7B-DFE0-BC22-AE94-CACC1ECEE6D7}"/>
              </a:ext>
            </a:extLst>
          </p:cNvPr>
          <p:cNvSpPr txBox="1"/>
          <p:nvPr/>
        </p:nvSpPr>
        <p:spPr>
          <a:xfrm>
            <a:off x="1588101" y="942684"/>
            <a:ext cx="4798245" cy="707886"/>
          </a:xfrm>
          <a:custGeom>
            <a:avLst/>
            <a:gdLst>
              <a:gd name="connsiteX0" fmla="*/ 0 w 4798245"/>
              <a:gd name="connsiteY0" fmla="*/ 0 h 707886"/>
              <a:gd name="connsiteX1" fmla="*/ 695746 w 4798245"/>
              <a:gd name="connsiteY1" fmla="*/ 0 h 707886"/>
              <a:gd name="connsiteX2" fmla="*/ 1343509 w 4798245"/>
              <a:gd name="connsiteY2" fmla="*/ 0 h 707886"/>
              <a:gd name="connsiteX3" fmla="*/ 1991272 w 4798245"/>
              <a:gd name="connsiteY3" fmla="*/ 0 h 707886"/>
              <a:gd name="connsiteX4" fmla="*/ 2687017 w 4798245"/>
              <a:gd name="connsiteY4" fmla="*/ 0 h 707886"/>
              <a:gd name="connsiteX5" fmla="*/ 3142850 w 4798245"/>
              <a:gd name="connsiteY5" fmla="*/ 0 h 707886"/>
              <a:gd name="connsiteX6" fmla="*/ 3694649 w 4798245"/>
              <a:gd name="connsiteY6" fmla="*/ 0 h 707886"/>
              <a:gd name="connsiteX7" fmla="*/ 4798245 w 4798245"/>
              <a:gd name="connsiteY7" fmla="*/ 0 h 707886"/>
              <a:gd name="connsiteX8" fmla="*/ 4798245 w 4798245"/>
              <a:gd name="connsiteY8" fmla="*/ 368101 h 707886"/>
              <a:gd name="connsiteX9" fmla="*/ 4798245 w 4798245"/>
              <a:gd name="connsiteY9" fmla="*/ 707886 h 707886"/>
              <a:gd name="connsiteX10" fmla="*/ 4342412 w 4798245"/>
              <a:gd name="connsiteY10" fmla="*/ 707886 h 707886"/>
              <a:gd name="connsiteX11" fmla="*/ 3838596 w 4798245"/>
              <a:gd name="connsiteY11" fmla="*/ 707886 h 707886"/>
              <a:gd name="connsiteX12" fmla="*/ 3142850 w 4798245"/>
              <a:gd name="connsiteY12" fmla="*/ 707886 h 707886"/>
              <a:gd name="connsiteX13" fmla="*/ 2687017 w 4798245"/>
              <a:gd name="connsiteY13" fmla="*/ 707886 h 707886"/>
              <a:gd name="connsiteX14" fmla="*/ 2231184 w 4798245"/>
              <a:gd name="connsiteY14" fmla="*/ 707886 h 707886"/>
              <a:gd name="connsiteX15" fmla="*/ 1535438 w 4798245"/>
              <a:gd name="connsiteY15" fmla="*/ 707886 h 707886"/>
              <a:gd name="connsiteX16" fmla="*/ 983640 w 4798245"/>
              <a:gd name="connsiteY16" fmla="*/ 707886 h 707886"/>
              <a:gd name="connsiteX17" fmla="*/ 0 w 4798245"/>
              <a:gd name="connsiteY17" fmla="*/ 707886 h 707886"/>
              <a:gd name="connsiteX18" fmla="*/ 0 w 4798245"/>
              <a:gd name="connsiteY18" fmla="*/ 375180 h 707886"/>
              <a:gd name="connsiteX19" fmla="*/ 0 w 4798245"/>
              <a:gd name="connsiteY19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98245" h="707886" extrusionOk="0">
                <a:moveTo>
                  <a:pt x="0" y="0"/>
                </a:moveTo>
                <a:cubicBezTo>
                  <a:pt x="161381" y="-4779"/>
                  <a:pt x="416455" y="82353"/>
                  <a:pt x="695746" y="0"/>
                </a:cubicBezTo>
                <a:cubicBezTo>
                  <a:pt x="975037" y="-82353"/>
                  <a:pt x="1145481" y="67571"/>
                  <a:pt x="1343509" y="0"/>
                </a:cubicBezTo>
                <a:cubicBezTo>
                  <a:pt x="1541537" y="-67571"/>
                  <a:pt x="1677701" y="40509"/>
                  <a:pt x="1991272" y="0"/>
                </a:cubicBezTo>
                <a:cubicBezTo>
                  <a:pt x="2304843" y="-40509"/>
                  <a:pt x="2518993" y="41803"/>
                  <a:pt x="2687017" y="0"/>
                </a:cubicBezTo>
                <a:cubicBezTo>
                  <a:pt x="2855041" y="-41803"/>
                  <a:pt x="3034166" y="52542"/>
                  <a:pt x="3142850" y="0"/>
                </a:cubicBezTo>
                <a:cubicBezTo>
                  <a:pt x="3251534" y="-52542"/>
                  <a:pt x="3466548" y="19353"/>
                  <a:pt x="3694649" y="0"/>
                </a:cubicBezTo>
                <a:cubicBezTo>
                  <a:pt x="3922750" y="-19353"/>
                  <a:pt x="4544252" y="1203"/>
                  <a:pt x="4798245" y="0"/>
                </a:cubicBezTo>
                <a:cubicBezTo>
                  <a:pt x="4799050" y="91122"/>
                  <a:pt x="4788661" y="201524"/>
                  <a:pt x="4798245" y="368101"/>
                </a:cubicBezTo>
                <a:cubicBezTo>
                  <a:pt x="4807829" y="534678"/>
                  <a:pt x="4788551" y="560014"/>
                  <a:pt x="4798245" y="707886"/>
                </a:cubicBezTo>
                <a:cubicBezTo>
                  <a:pt x="4579064" y="728728"/>
                  <a:pt x="4524946" y="679109"/>
                  <a:pt x="4342412" y="707886"/>
                </a:cubicBezTo>
                <a:cubicBezTo>
                  <a:pt x="4159878" y="736663"/>
                  <a:pt x="4052810" y="658489"/>
                  <a:pt x="3838596" y="707886"/>
                </a:cubicBezTo>
                <a:cubicBezTo>
                  <a:pt x="3624382" y="757283"/>
                  <a:pt x="3455905" y="705885"/>
                  <a:pt x="3142850" y="707886"/>
                </a:cubicBezTo>
                <a:cubicBezTo>
                  <a:pt x="2829795" y="709887"/>
                  <a:pt x="2806552" y="686070"/>
                  <a:pt x="2687017" y="707886"/>
                </a:cubicBezTo>
                <a:cubicBezTo>
                  <a:pt x="2567482" y="729702"/>
                  <a:pt x="2328830" y="690131"/>
                  <a:pt x="2231184" y="707886"/>
                </a:cubicBezTo>
                <a:cubicBezTo>
                  <a:pt x="2133538" y="725641"/>
                  <a:pt x="1749285" y="707180"/>
                  <a:pt x="1535438" y="707886"/>
                </a:cubicBezTo>
                <a:cubicBezTo>
                  <a:pt x="1321591" y="708592"/>
                  <a:pt x="1166824" y="647378"/>
                  <a:pt x="983640" y="707886"/>
                </a:cubicBezTo>
                <a:cubicBezTo>
                  <a:pt x="800456" y="768394"/>
                  <a:pt x="479110" y="704317"/>
                  <a:pt x="0" y="707886"/>
                </a:cubicBezTo>
                <a:cubicBezTo>
                  <a:pt x="-29662" y="546094"/>
                  <a:pt x="22630" y="467562"/>
                  <a:pt x="0" y="375180"/>
                </a:cubicBezTo>
                <a:cubicBezTo>
                  <a:pt x="-22630" y="282798"/>
                  <a:pt x="32438" y="12651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91842645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Programming tools: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1DEA6D-592C-6461-1AC3-52D0E2A95854}"/>
              </a:ext>
            </a:extLst>
          </p:cNvPr>
          <p:cNvSpPr txBox="1"/>
          <p:nvPr/>
        </p:nvSpPr>
        <p:spPr>
          <a:xfrm>
            <a:off x="1434322" y="1989725"/>
            <a:ext cx="4798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Python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Motor Control : RPI , GPIO, </a:t>
            </a:r>
            <a:r>
              <a:rPr lang="en-US" sz="3000" b="1" dirty="0" err="1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Pigpio</a:t>
            </a:r>
            <a:r>
              <a:rPr lang="en-US" sz="3000" b="1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1C26BB-613E-B519-4337-FD97C3624A20}"/>
              </a:ext>
            </a:extLst>
          </p:cNvPr>
          <p:cNvSpPr txBox="1"/>
          <p:nvPr/>
        </p:nvSpPr>
        <p:spPr>
          <a:xfrm>
            <a:off x="13377882" y="2283028"/>
            <a:ext cx="4798245" cy="707886"/>
          </a:xfrm>
          <a:custGeom>
            <a:avLst/>
            <a:gdLst>
              <a:gd name="connsiteX0" fmla="*/ 0 w 4798245"/>
              <a:gd name="connsiteY0" fmla="*/ 0 h 707886"/>
              <a:gd name="connsiteX1" fmla="*/ 551798 w 4798245"/>
              <a:gd name="connsiteY1" fmla="*/ 0 h 707886"/>
              <a:gd name="connsiteX2" fmla="*/ 1151579 w 4798245"/>
              <a:gd name="connsiteY2" fmla="*/ 0 h 707886"/>
              <a:gd name="connsiteX3" fmla="*/ 1703377 w 4798245"/>
              <a:gd name="connsiteY3" fmla="*/ 0 h 707886"/>
              <a:gd name="connsiteX4" fmla="*/ 2207193 w 4798245"/>
              <a:gd name="connsiteY4" fmla="*/ 0 h 707886"/>
              <a:gd name="connsiteX5" fmla="*/ 2854956 w 4798245"/>
              <a:gd name="connsiteY5" fmla="*/ 0 h 707886"/>
              <a:gd name="connsiteX6" fmla="*/ 3454736 w 4798245"/>
              <a:gd name="connsiteY6" fmla="*/ 0 h 707886"/>
              <a:gd name="connsiteX7" fmla="*/ 4102499 w 4798245"/>
              <a:gd name="connsiteY7" fmla="*/ 0 h 707886"/>
              <a:gd name="connsiteX8" fmla="*/ 4798245 w 4798245"/>
              <a:gd name="connsiteY8" fmla="*/ 0 h 707886"/>
              <a:gd name="connsiteX9" fmla="*/ 4798245 w 4798245"/>
              <a:gd name="connsiteY9" fmla="*/ 353943 h 707886"/>
              <a:gd name="connsiteX10" fmla="*/ 4798245 w 4798245"/>
              <a:gd name="connsiteY10" fmla="*/ 707886 h 707886"/>
              <a:gd name="connsiteX11" fmla="*/ 4342412 w 4798245"/>
              <a:gd name="connsiteY11" fmla="*/ 707886 h 707886"/>
              <a:gd name="connsiteX12" fmla="*/ 3790614 w 4798245"/>
              <a:gd name="connsiteY12" fmla="*/ 707886 h 707886"/>
              <a:gd name="connsiteX13" fmla="*/ 3094868 w 4798245"/>
              <a:gd name="connsiteY13" fmla="*/ 707886 h 707886"/>
              <a:gd name="connsiteX14" fmla="*/ 2495087 w 4798245"/>
              <a:gd name="connsiteY14" fmla="*/ 707886 h 707886"/>
              <a:gd name="connsiteX15" fmla="*/ 2039254 w 4798245"/>
              <a:gd name="connsiteY15" fmla="*/ 707886 h 707886"/>
              <a:gd name="connsiteX16" fmla="*/ 1343509 w 4798245"/>
              <a:gd name="connsiteY16" fmla="*/ 707886 h 707886"/>
              <a:gd name="connsiteX17" fmla="*/ 887675 w 4798245"/>
              <a:gd name="connsiteY17" fmla="*/ 707886 h 707886"/>
              <a:gd name="connsiteX18" fmla="*/ 0 w 4798245"/>
              <a:gd name="connsiteY18" fmla="*/ 707886 h 707886"/>
              <a:gd name="connsiteX19" fmla="*/ 0 w 4798245"/>
              <a:gd name="connsiteY19" fmla="*/ 375180 h 707886"/>
              <a:gd name="connsiteX20" fmla="*/ 0 w 4798245"/>
              <a:gd name="connsiteY20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98245" h="707886" extrusionOk="0">
                <a:moveTo>
                  <a:pt x="0" y="0"/>
                </a:moveTo>
                <a:cubicBezTo>
                  <a:pt x="169557" y="-25286"/>
                  <a:pt x="417549" y="34584"/>
                  <a:pt x="551798" y="0"/>
                </a:cubicBezTo>
                <a:cubicBezTo>
                  <a:pt x="686047" y="-34584"/>
                  <a:pt x="852066" y="47163"/>
                  <a:pt x="1151579" y="0"/>
                </a:cubicBezTo>
                <a:cubicBezTo>
                  <a:pt x="1451092" y="-47163"/>
                  <a:pt x="1455016" y="24352"/>
                  <a:pt x="1703377" y="0"/>
                </a:cubicBezTo>
                <a:cubicBezTo>
                  <a:pt x="1951738" y="-24352"/>
                  <a:pt x="2026866" y="17715"/>
                  <a:pt x="2207193" y="0"/>
                </a:cubicBezTo>
                <a:cubicBezTo>
                  <a:pt x="2387520" y="-17715"/>
                  <a:pt x="2628676" y="15939"/>
                  <a:pt x="2854956" y="0"/>
                </a:cubicBezTo>
                <a:cubicBezTo>
                  <a:pt x="3081236" y="-15939"/>
                  <a:pt x="3218004" y="55132"/>
                  <a:pt x="3454736" y="0"/>
                </a:cubicBezTo>
                <a:cubicBezTo>
                  <a:pt x="3691468" y="-55132"/>
                  <a:pt x="3880829" y="72162"/>
                  <a:pt x="4102499" y="0"/>
                </a:cubicBezTo>
                <a:cubicBezTo>
                  <a:pt x="4324169" y="-72162"/>
                  <a:pt x="4479434" y="13520"/>
                  <a:pt x="4798245" y="0"/>
                </a:cubicBezTo>
                <a:cubicBezTo>
                  <a:pt x="4801476" y="135985"/>
                  <a:pt x="4792969" y="201852"/>
                  <a:pt x="4798245" y="353943"/>
                </a:cubicBezTo>
                <a:cubicBezTo>
                  <a:pt x="4803521" y="506034"/>
                  <a:pt x="4780533" y="581963"/>
                  <a:pt x="4798245" y="707886"/>
                </a:cubicBezTo>
                <a:cubicBezTo>
                  <a:pt x="4660346" y="725738"/>
                  <a:pt x="4442282" y="699534"/>
                  <a:pt x="4342412" y="707886"/>
                </a:cubicBezTo>
                <a:cubicBezTo>
                  <a:pt x="4242542" y="716238"/>
                  <a:pt x="3967042" y="656293"/>
                  <a:pt x="3790614" y="707886"/>
                </a:cubicBezTo>
                <a:cubicBezTo>
                  <a:pt x="3614186" y="759479"/>
                  <a:pt x="3358961" y="635009"/>
                  <a:pt x="3094868" y="707886"/>
                </a:cubicBezTo>
                <a:cubicBezTo>
                  <a:pt x="2830775" y="780763"/>
                  <a:pt x="2623131" y="651312"/>
                  <a:pt x="2495087" y="707886"/>
                </a:cubicBezTo>
                <a:cubicBezTo>
                  <a:pt x="2367043" y="764460"/>
                  <a:pt x="2178786" y="667929"/>
                  <a:pt x="2039254" y="707886"/>
                </a:cubicBezTo>
                <a:cubicBezTo>
                  <a:pt x="1899722" y="747843"/>
                  <a:pt x="1635000" y="679750"/>
                  <a:pt x="1343509" y="707886"/>
                </a:cubicBezTo>
                <a:cubicBezTo>
                  <a:pt x="1052019" y="736022"/>
                  <a:pt x="1058048" y="669557"/>
                  <a:pt x="887675" y="707886"/>
                </a:cubicBezTo>
                <a:cubicBezTo>
                  <a:pt x="717302" y="746215"/>
                  <a:pt x="276401" y="621582"/>
                  <a:pt x="0" y="707886"/>
                </a:cubicBezTo>
                <a:cubicBezTo>
                  <a:pt x="-24926" y="609316"/>
                  <a:pt x="38276" y="447056"/>
                  <a:pt x="0" y="375180"/>
                </a:cubicBezTo>
                <a:cubicBezTo>
                  <a:pt x="-38276" y="303304"/>
                  <a:pt x="10363" y="114184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1420951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Data Processing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ACA810-09D4-2D7C-7D0C-CCA74E1D2CA7}"/>
              </a:ext>
            </a:extLst>
          </p:cNvPr>
          <p:cNvSpPr txBox="1"/>
          <p:nvPr/>
        </p:nvSpPr>
        <p:spPr>
          <a:xfrm>
            <a:off x="13377882" y="3074572"/>
            <a:ext cx="5138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Analyze IMU data -&gt; Control servo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Integrate Ai insights for doctor assistance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A7F52B-2A51-BC03-29CA-DA5D17761F8E}"/>
              </a:ext>
            </a:extLst>
          </p:cNvPr>
          <p:cNvSpPr txBox="1"/>
          <p:nvPr/>
        </p:nvSpPr>
        <p:spPr>
          <a:xfrm>
            <a:off x="7162800" y="8209203"/>
            <a:ext cx="3505200" cy="707886"/>
          </a:xfrm>
          <a:custGeom>
            <a:avLst/>
            <a:gdLst>
              <a:gd name="connsiteX0" fmla="*/ 0 w 3505200"/>
              <a:gd name="connsiteY0" fmla="*/ 0 h 707886"/>
              <a:gd name="connsiteX1" fmla="*/ 619252 w 3505200"/>
              <a:gd name="connsiteY1" fmla="*/ 0 h 707886"/>
              <a:gd name="connsiteX2" fmla="*/ 1098296 w 3505200"/>
              <a:gd name="connsiteY2" fmla="*/ 0 h 707886"/>
              <a:gd name="connsiteX3" fmla="*/ 1647444 w 3505200"/>
              <a:gd name="connsiteY3" fmla="*/ 0 h 707886"/>
              <a:gd name="connsiteX4" fmla="*/ 2126488 w 3505200"/>
              <a:gd name="connsiteY4" fmla="*/ 0 h 707886"/>
              <a:gd name="connsiteX5" fmla="*/ 2605532 w 3505200"/>
              <a:gd name="connsiteY5" fmla="*/ 0 h 707886"/>
              <a:gd name="connsiteX6" fmla="*/ 3505200 w 3505200"/>
              <a:gd name="connsiteY6" fmla="*/ 0 h 707886"/>
              <a:gd name="connsiteX7" fmla="*/ 3505200 w 3505200"/>
              <a:gd name="connsiteY7" fmla="*/ 368101 h 707886"/>
              <a:gd name="connsiteX8" fmla="*/ 3505200 w 3505200"/>
              <a:gd name="connsiteY8" fmla="*/ 707886 h 707886"/>
              <a:gd name="connsiteX9" fmla="*/ 2921000 w 3505200"/>
              <a:gd name="connsiteY9" fmla="*/ 707886 h 707886"/>
              <a:gd name="connsiteX10" fmla="*/ 2266696 w 3505200"/>
              <a:gd name="connsiteY10" fmla="*/ 707886 h 707886"/>
              <a:gd name="connsiteX11" fmla="*/ 1612392 w 3505200"/>
              <a:gd name="connsiteY11" fmla="*/ 707886 h 707886"/>
              <a:gd name="connsiteX12" fmla="*/ 1063244 w 3505200"/>
              <a:gd name="connsiteY12" fmla="*/ 707886 h 707886"/>
              <a:gd name="connsiteX13" fmla="*/ 0 w 3505200"/>
              <a:gd name="connsiteY13" fmla="*/ 707886 h 707886"/>
              <a:gd name="connsiteX14" fmla="*/ 0 w 3505200"/>
              <a:gd name="connsiteY14" fmla="*/ 339785 h 707886"/>
              <a:gd name="connsiteX15" fmla="*/ 0 w 3505200"/>
              <a:gd name="connsiteY15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5200" h="707886" extrusionOk="0">
                <a:moveTo>
                  <a:pt x="0" y="0"/>
                </a:moveTo>
                <a:cubicBezTo>
                  <a:pt x="126518" y="-8311"/>
                  <a:pt x="474325" y="42719"/>
                  <a:pt x="619252" y="0"/>
                </a:cubicBezTo>
                <a:cubicBezTo>
                  <a:pt x="764179" y="-42719"/>
                  <a:pt x="893204" y="31331"/>
                  <a:pt x="1098296" y="0"/>
                </a:cubicBezTo>
                <a:cubicBezTo>
                  <a:pt x="1303388" y="-31331"/>
                  <a:pt x="1533194" y="21528"/>
                  <a:pt x="1647444" y="0"/>
                </a:cubicBezTo>
                <a:cubicBezTo>
                  <a:pt x="1761694" y="-21528"/>
                  <a:pt x="1987151" y="23772"/>
                  <a:pt x="2126488" y="0"/>
                </a:cubicBezTo>
                <a:cubicBezTo>
                  <a:pt x="2265825" y="-23772"/>
                  <a:pt x="2483246" y="47163"/>
                  <a:pt x="2605532" y="0"/>
                </a:cubicBezTo>
                <a:cubicBezTo>
                  <a:pt x="2727818" y="-47163"/>
                  <a:pt x="3319413" y="80104"/>
                  <a:pt x="3505200" y="0"/>
                </a:cubicBezTo>
                <a:cubicBezTo>
                  <a:pt x="3530495" y="98721"/>
                  <a:pt x="3493489" y="186085"/>
                  <a:pt x="3505200" y="368101"/>
                </a:cubicBezTo>
                <a:cubicBezTo>
                  <a:pt x="3516911" y="550117"/>
                  <a:pt x="3464816" y="597326"/>
                  <a:pt x="3505200" y="707886"/>
                </a:cubicBezTo>
                <a:cubicBezTo>
                  <a:pt x="3225063" y="732504"/>
                  <a:pt x="3046229" y="693829"/>
                  <a:pt x="2921000" y="707886"/>
                </a:cubicBezTo>
                <a:cubicBezTo>
                  <a:pt x="2795771" y="721943"/>
                  <a:pt x="2463274" y="634997"/>
                  <a:pt x="2266696" y="707886"/>
                </a:cubicBezTo>
                <a:cubicBezTo>
                  <a:pt x="2070118" y="780775"/>
                  <a:pt x="1847645" y="646643"/>
                  <a:pt x="1612392" y="707886"/>
                </a:cubicBezTo>
                <a:cubicBezTo>
                  <a:pt x="1377139" y="769129"/>
                  <a:pt x="1299222" y="678476"/>
                  <a:pt x="1063244" y="707886"/>
                </a:cubicBezTo>
                <a:cubicBezTo>
                  <a:pt x="827266" y="737296"/>
                  <a:pt x="478660" y="632536"/>
                  <a:pt x="0" y="707886"/>
                </a:cubicBezTo>
                <a:cubicBezTo>
                  <a:pt x="-19037" y="558014"/>
                  <a:pt x="20863" y="479610"/>
                  <a:pt x="0" y="339785"/>
                </a:cubicBezTo>
                <a:cubicBezTo>
                  <a:pt x="-20863" y="199960"/>
                  <a:pt x="23537" y="125785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321726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Calibration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EF342C-F7D4-CD6B-C0B1-169D57B24D05}"/>
              </a:ext>
            </a:extLst>
          </p:cNvPr>
          <p:cNvSpPr txBox="1"/>
          <p:nvPr/>
        </p:nvSpPr>
        <p:spPr>
          <a:xfrm>
            <a:off x="7162800" y="8870923"/>
            <a:ext cx="3703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Ensures precision of sensors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08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335896" y="2133600"/>
            <a:ext cx="6923404" cy="289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293"/>
              </a:lnSpc>
            </a:pPr>
            <a:r>
              <a:rPr lang="en-US" sz="941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Results and Evaluation</a:t>
            </a:r>
            <a:endParaRPr lang="ar-EG" sz="9410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6658560" y="9029700"/>
            <a:ext cx="600740" cy="228600"/>
            <a:chOff x="0" y="0"/>
            <a:chExt cx="800987" cy="304800"/>
          </a:xfrm>
        </p:grpSpPr>
        <p:grpSp>
          <p:nvGrpSpPr>
            <p:cNvPr id="18" name="Group 18"/>
            <p:cNvGrpSpPr/>
            <p:nvPr/>
          </p:nvGrpSpPr>
          <p:grpSpPr>
            <a:xfrm>
              <a:off x="24620" y="68638"/>
              <a:ext cx="167524" cy="167524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 flipH="1"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504" y="0"/>
                      <a:pt x="6350000" y="1421496"/>
                      <a:pt x="6350000" y="3175000"/>
                    </a:cubicBezTo>
                    <a:cubicBezTo>
                      <a:pt x="6350000" y="4928504"/>
                      <a:pt x="4928504" y="6350000"/>
                      <a:pt x="3175000" y="6350000"/>
                    </a:cubicBezTo>
                    <a:cubicBezTo>
                      <a:pt x="1421496" y="6350000"/>
                      <a:pt x="0" y="4928504"/>
                      <a:pt x="0" y="3175000"/>
                    </a:cubicBez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-360750" y="0"/>
              <a:ext cx="304800" cy="30480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 flipH="1"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504" y="0"/>
                      <a:pt x="6350000" y="1421496"/>
                      <a:pt x="6350000" y="3175000"/>
                    </a:cubicBezTo>
                    <a:cubicBezTo>
                      <a:pt x="6350000" y="4928504"/>
                      <a:pt x="4928504" y="6350000"/>
                      <a:pt x="3175000" y="6350000"/>
                    </a:cubicBezTo>
                    <a:cubicBezTo>
                      <a:pt x="1421496" y="6350000"/>
                      <a:pt x="0" y="4928504"/>
                      <a:pt x="0" y="3175000"/>
                    </a:cubicBez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72713" y="68638"/>
              <a:ext cx="167524" cy="167524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 flipH="1"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504" y="0"/>
                      <a:pt x="6350000" y="1421496"/>
                      <a:pt x="6350000" y="3175000"/>
                    </a:cubicBezTo>
                    <a:cubicBezTo>
                      <a:pt x="6350000" y="4928504"/>
                      <a:pt x="4928504" y="6350000"/>
                      <a:pt x="3175000" y="6350000"/>
                    </a:cubicBezTo>
                    <a:cubicBezTo>
                      <a:pt x="1421496" y="6350000"/>
                      <a:pt x="0" y="4928504"/>
                      <a:pt x="0" y="3175000"/>
                    </a:cubicBez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1" name="Freeform 14">
            <a:extLst>
              <a:ext uri="{FF2B5EF4-FFF2-40B4-BE49-F238E27FC236}">
                <a16:creationId xmlns:a16="http://schemas.microsoft.com/office/drawing/2014/main" id="{2EA8595E-B637-580D-06EF-2A96145700DB}"/>
              </a:ext>
            </a:extLst>
          </p:cNvPr>
          <p:cNvSpPr/>
          <p:nvPr/>
        </p:nvSpPr>
        <p:spPr>
          <a:xfrm rot="4854029" flipH="1">
            <a:off x="180809" y="-169592"/>
            <a:ext cx="2082612" cy="2490417"/>
          </a:xfrm>
          <a:custGeom>
            <a:avLst/>
            <a:gdLst/>
            <a:ahLst/>
            <a:cxnLst/>
            <a:rect l="l" t="t" r="r" b="b"/>
            <a:pathLst>
              <a:path w="2082612" h="2490417">
                <a:moveTo>
                  <a:pt x="2082611" y="0"/>
                </a:moveTo>
                <a:lnTo>
                  <a:pt x="0" y="0"/>
                </a:lnTo>
                <a:lnTo>
                  <a:pt x="0" y="2490418"/>
                </a:lnTo>
                <a:lnTo>
                  <a:pt x="2082611" y="2490418"/>
                </a:lnTo>
                <a:lnTo>
                  <a:pt x="208261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4D8F4320-7FC6-3A20-8442-29CE30CCB5BE}"/>
              </a:ext>
            </a:extLst>
          </p:cNvPr>
          <p:cNvSpPr/>
          <p:nvPr/>
        </p:nvSpPr>
        <p:spPr>
          <a:xfrm rot="17363490" flipH="1">
            <a:off x="-392507" y="-1844749"/>
            <a:ext cx="10074207" cy="11663337"/>
          </a:xfrm>
          <a:custGeom>
            <a:avLst/>
            <a:gdLst/>
            <a:ahLst/>
            <a:cxnLst/>
            <a:rect l="l" t="t" r="r" b="b"/>
            <a:pathLst>
              <a:path w="10074207" h="11663337">
                <a:moveTo>
                  <a:pt x="10074208" y="0"/>
                </a:moveTo>
                <a:lnTo>
                  <a:pt x="0" y="0"/>
                </a:lnTo>
                <a:lnTo>
                  <a:pt x="0" y="11663337"/>
                </a:lnTo>
                <a:lnTo>
                  <a:pt x="10074208" y="11663337"/>
                </a:lnTo>
                <a:lnTo>
                  <a:pt x="1007420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90EAAB-F842-D87E-9831-D83BCF0345C0}"/>
              </a:ext>
            </a:extLst>
          </p:cNvPr>
          <p:cNvSpPr txBox="1"/>
          <p:nvPr/>
        </p:nvSpPr>
        <p:spPr>
          <a:xfrm>
            <a:off x="6386580" y="1047348"/>
            <a:ext cx="5996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System Accuracy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91C732-DBEB-CDB2-7E1A-50F74C87AB9D}"/>
              </a:ext>
            </a:extLst>
          </p:cNvPr>
          <p:cNvSpPr txBox="1"/>
          <p:nvPr/>
        </p:nvSpPr>
        <p:spPr>
          <a:xfrm>
            <a:off x="1028700" y="3986919"/>
            <a:ext cx="7612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95% motion detection accuracy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DCEF-024D-1D5F-D0E9-06ABDF92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161A7C-4E3C-9678-F91F-453DF5426993}"/>
              </a:ext>
            </a:extLst>
          </p:cNvPr>
          <p:cNvSpPr/>
          <p:nvPr/>
        </p:nvSpPr>
        <p:spPr>
          <a:xfrm flipH="1"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D4CB101-4CE8-3BF9-82F2-2AE2F6926E3F}"/>
              </a:ext>
            </a:extLst>
          </p:cNvPr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D5935B8D-5069-6555-9833-D092195CA5CF}"/>
                </a:ext>
              </a:extLst>
            </p:cNvPr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19E7E5C-76CD-B11F-663F-6579164548EA}"/>
                </a:ext>
              </a:extLst>
            </p:cNvPr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08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954F8EF-8F63-FC29-FC02-0DC353BC8FD2}"/>
              </a:ext>
            </a:extLst>
          </p:cNvPr>
          <p:cNvSpPr txBox="1"/>
          <p:nvPr/>
        </p:nvSpPr>
        <p:spPr>
          <a:xfrm>
            <a:off x="10335896" y="2133600"/>
            <a:ext cx="6923404" cy="289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293"/>
              </a:lnSpc>
            </a:pPr>
            <a:r>
              <a:rPr lang="en-US" sz="941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Results and Evaluation</a:t>
            </a:r>
            <a:endParaRPr lang="ar-EG" sz="9410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97FD99B-6FEF-002B-4512-8299A9B291FC}"/>
              </a:ext>
            </a:extLst>
          </p:cNvPr>
          <p:cNvGrpSpPr/>
          <p:nvPr/>
        </p:nvGrpSpPr>
        <p:grpSpPr>
          <a:xfrm>
            <a:off x="16658560" y="9029700"/>
            <a:ext cx="600740" cy="228600"/>
            <a:chOff x="0" y="0"/>
            <a:chExt cx="800987" cy="304800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215657DC-9669-BB7F-D3B2-507A456DD41D}"/>
                </a:ext>
              </a:extLst>
            </p:cNvPr>
            <p:cNvGrpSpPr/>
            <p:nvPr/>
          </p:nvGrpSpPr>
          <p:grpSpPr>
            <a:xfrm>
              <a:off x="24620" y="68638"/>
              <a:ext cx="167524" cy="167524"/>
              <a:chOff x="0" y="0"/>
              <a:chExt cx="6350000" cy="63500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16CA7803-12ED-EA2F-9084-137671E6C43E}"/>
                  </a:ext>
                </a:extLst>
              </p:cNvPr>
              <p:cNvSpPr/>
              <p:nvPr/>
            </p:nvSpPr>
            <p:spPr>
              <a:xfrm flipH="1"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504" y="0"/>
                      <a:pt x="6350000" y="1421496"/>
                      <a:pt x="6350000" y="3175000"/>
                    </a:cubicBezTo>
                    <a:cubicBezTo>
                      <a:pt x="6350000" y="4928504"/>
                      <a:pt x="4928504" y="6350000"/>
                      <a:pt x="3175000" y="6350000"/>
                    </a:cubicBezTo>
                    <a:cubicBezTo>
                      <a:pt x="1421496" y="6350000"/>
                      <a:pt x="0" y="4928504"/>
                      <a:pt x="0" y="3175000"/>
                    </a:cubicBez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084F798A-7201-23A1-8CBA-02E23A2BAF5F}"/>
                </a:ext>
              </a:extLst>
            </p:cNvPr>
            <p:cNvGrpSpPr/>
            <p:nvPr/>
          </p:nvGrpSpPr>
          <p:grpSpPr>
            <a:xfrm>
              <a:off x="-360750" y="0"/>
              <a:ext cx="304800" cy="304800"/>
              <a:chOff x="0" y="0"/>
              <a:chExt cx="6350000" cy="635000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95A0E85A-BA97-694B-AE5A-DD581BDF9BB3}"/>
                  </a:ext>
                </a:extLst>
              </p:cNvPr>
              <p:cNvSpPr/>
              <p:nvPr/>
            </p:nvSpPr>
            <p:spPr>
              <a:xfrm flipH="1"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504" y="0"/>
                      <a:pt x="6350000" y="1421496"/>
                      <a:pt x="6350000" y="3175000"/>
                    </a:cubicBezTo>
                    <a:cubicBezTo>
                      <a:pt x="6350000" y="4928504"/>
                      <a:pt x="4928504" y="6350000"/>
                      <a:pt x="3175000" y="6350000"/>
                    </a:cubicBezTo>
                    <a:cubicBezTo>
                      <a:pt x="1421496" y="6350000"/>
                      <a:pt x="0" y="4928504"/>
                      <a:pt x="0" y="3175000"/>
                    </a:cubicBez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D694CF76-C3C4-DBAB-2F4F-E9EA71111E2C}"/>
                </a:ext>
              </a:extLst>
            </p:cNvPr>
            <p:cNvGrpSpPr/>
            <p:nvPr/>
          </p:nvGrpSpPr>
          <p:grpSpPr>
            <a:xfrm>
              <a:off x="272713" y="68638"/>
              <a:ext cx="167524" cy="167524"/>
              <a:chOff x="0" y="0"/>
              <a:chExt cx="6350000" cy="6350000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779A9DF8-0FE2-1066-9BFD-74C92AB6A284}"/>
                  </a:ext>
                </a:extLst>
              </p:cNvPr>
              <p:cNvSpPr/>
              <p:nvPr/>
            </p:nvSpPr>
            <p:spPr>
              <a:xfrm flipH="1"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504" y="0"/>
                      <a:pt x="6350000" y="1421496"/>
                      <a:pt x="6350000" y="3175000"/>
                    </a:cubicBezTo>
                    <a:cubicBezTo>
                      <a:pt x="6350000" y="4928504"/>
                      <a:pt x="4928504" y="6350000"/>
                      <a:pt x="3175000" y="6350000"/>
                    </a:cubicBezTo>
                    <a:cubicBezTo>
                      <a:pt x="1421496" y="6350000"/>
                      <a:pt x="0" y="4928504"/>
                      <a:pt x="0" y="3175000"/>
                    </a:cubicBez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1" name="Freeform 14">
            <a:extLst>
              <a:ext uri="{FF2B5EF4-FFF2-40B4-BE49-F238E27FC236}">
                <a16:creationId xmlns:a16="http://schemas.microsoft.com/office/drawing/2014/main" id="{0BD1837A-7206-CEB1-FE76-101FDF19C668}"/>
              </a:ext>
            </a:extLst>
          </p:cNvPr>
          <p:cNvSpPr/>
          <p:nvPr/>
        </p:nvSpPr>
        <p:spPr>
          <a:xfrm rot="8119835" flipH="1">
            <a:off x="4560091" y="-336739"/>
            <a:ext cx="2082612" cy="2490417"/>
          </a:xfrm>
          <a:custGeom>
            <a:avLst/>
            <a:gdLst/>
            <a:ahLst/>
            <a:cxnLst/>
            <a:rect l="l" t="t" r="r" b="b"/>
            <a:pathLst>
              <a:path w="2082612" h="2490417">
                <a:moveTo>
                  <a:pt x="2082611" y="0"/>
                </a:moveTo>
                <a:lnTo>
                  <a:pt x="0" y="0"/>
                </a:lnTo>
                <a:lnTo>
                  <a:pt x="0" y="2490418"/>
                </a:lnTo>
                <a:lnTo>
                  <a:pt x="2082611" y="2490418"/>
                </a:lnTo>
                <a:lnTo>
                  <a:pt x="208261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9861ACFE-AF05-D79B-ADD8-B083F6BDF9F7}"/>
              </a:ext>
            </a:extLst>
          </p:cNvPr>
          <p:cNvSpPr/>
          <p:nvPr/>
        </p:nvSpPr>
        <p:spPr>
          <a:xfrm rot="9096699" flipH="1">
            <a:off x="564293" y="1693581"/>
            <a:ext cx="10074207" cy="11663337"/>
          </a:xfrm>
          <a:custGeom>
            <a:avLst/>
            <a:gdLst/>
            <a:ahLst/>
            <a:cxnLst/>
            <a:rect l="l" t="t" r="r" b="b"/>
            <a:pathLst>
              <a:path w="10074207" h="11663337">
                <a:moveTo>
                  <a:pt x="10074208" y="0"/>
                </a:moveTo>
                <a:lnTo>
                  <a:pt x="0" y="0"/>
                </a:lnTo>
                <a:lnTo>
                  <a:pt x="0" y="11663337"/>
                </a:lnTo>
                <a:lnTo>
                  <a:pt x="10074208" y="11663337"/>
                </a:lnTo>
                <a:lnTo>
                  <a:pt x="1007420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B3AF02-C5AD-5118-AF35-092BF60A0B2F}"/>
              </a:ext>
            </a:extLst>
          </p:cNvPr>
          <p:cNvSpPr txBox="1"/>
          <p:nvPr/>
        </p:nvSpPr>
        <p:spPr>
          <a:xfrm>
            <a:off x="1277351" y="3260494"/>
            <a:ext cx="7985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Key achievements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DD0966-F2AC-9E28-446C-B3938BF5BC14}"/>
              </a:ext>
            </a:extLst>
          </p:cNvPr>
          <p:cNvSpPr txBox="1"/>
          <p:nvPr/>
        </p:nvSpPr>
        <p:spPr>
          <a:xfrm>
            <a:off x="374833" y="4562921"/>
            <a:ext cx="91137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Gesture control and motor Operation successful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Integration of data and real-time feedback</a:t>
            </a:r>
          </a:p>
        </p:txBody>
      </p:sp>
    </p:spTree>
    <p:extLst>
      <p:ext uri="{BB962C8B-B14F-4D97-AF65-F5344CB8AC3E}">
        <p14:creationId xmlns:p14="http://schemas.microsoft.com/office/powerpoint/2010/main" val="71609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F2F08-C157-C2BB-CECB-A0237682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E40B5C-0A59-70A6-048F-D2ECB2EE5DA9}"/>
              </a:ext>
            </a:extLst>
          </p:cNvPr>
          <p:cNvSpPr/>
          <p:nvPr/>
        </p:nvSpPr>
        <p:spPr>
          <a:xfrm flipH="1"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43FE106-E3FB-5AA4-5A01-CC963A3D42A7}"/>
              </a:ext>
            </a:extLst>
          </p:cNvPr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64F71353-7F43-8487-6349-C4850FA8E9FD}"/>
                </a:ext>
              </a:extLst>
            </p:cNvPr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2B8AF75-CC35-53EF-B1D6-EF4E54B2FA8A}"/>
                </a:ext>
              </a:extLst>
            </p:cNvPr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08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16227AB-47C1-C558-2639-F6F6BB203DF6}"/>
              </a:ext>
            </a:extLst>
          </p:cNvPr>
          <p:cNvSpPr txBox="1"/>
          <p:nvPr/>
        </p:nvSpPr>
        <p:spPr>
          <a:xfrm>
            <a:off x="10335896" y="2133600"/>
            <a:ext cx="6923404" cy="289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293"/>
              </a:lnSpc>
            </a:pPr>
            <a:r>
              <a:rPr lang="en-US" sz="941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Results and Evaluation</a:t>
            </a:r>
            <a:endParaRPr lang="ar-EG" sz="9410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0EBD83D-B613-9E76-085E-B60F8FFE83A9}"/>
              </a:ext>
            </a:extLst>
          </p:cNvPr>
          <p:cNvGrpSpPr/>
          <p:nvPr/>
        </p:nvGrpSpPr>
        <p:grpSpPr>
          <a:xfrm>
            <a:off x="16658560" y="9029700"/>
            <a:ext cx="600740" cy="228600"/>
            <a:chOff x="0" y="0"/>
            <a:chExt cx="800987" cy="304800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274F6199-8B6B-7FFE-1981-4D351E1E9BCE}"/>
                </a:ext>
              </a:extLst>
            </p:cNvPr>
            <p:cNvGrpSpPr/>
            <p:nvPr/>
          </p:nvGrpSpPr>
          <p:grpSpPr>
            <a:xfrm>
              <a:off x="24620" y="68638"/>
              <a:ext cx="167524" cy="167524"/>
              <a:chOff x="0" y="0"/>
              <a:chExt cx="6350000" cy="63500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2537ECA5-7DA2-C208-3DE0-873FD86328E6}"/>
                  </a:ext>
                </a:extLst>
              </p:cNvPr>
              <p:cNvSpPr/>
              <p:nvPr/>
            </p:nvSpPr>
            <p:spPr>
              <a:xfrm flipH="1"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504" y="0"/>
                      <a:pt x="6350000" y="1421496"/>
                      <a:pt x="6350000" y="3175000"/>
                    </a:cubicBezTo>
                    <a:cubicBezTo>
                      <a:pt x="6350000" y="4928504"/>
                      <a:pt x="4928504" y="6350000"/>
                      <a:pt x="3175000" y="6350000"/>
                    </a:cubicBezTo>
                    <a:cubicBezTo>
                      <a:pt x="1421496" y="6350000"/>
                      <a:pt x="0" y="4928504"/>
                      <a:pt x="0" y="3175000"/>
                    </a:cubicBez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85A0974F-7028-12C0-A7A9-D7831A43FE4A}"/>
                </a:ext>
              </a:extLst>
            </p:cNvPr>
            <p:cNvGrpSpPr/>
            <p:nvPr/>
          </p:nvGrpSpPr>
          <p:grpSpPr>
            <a:xfrm>
              <a:off x="-360750" y="0"/>
              <a:ext cx="304800" cy="304800"/>
              <a:chOff x="0" y="0"/>
              <a:chExt cx="6350000" cy="635000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578D3F02-8BA0-B4F9-4CB3-A1F399865D2C}"/>
                  </a:ext>
                </a:extLst>
              </p:cNvPr>
              <p:cNvSpPr/>
              <p:nvPr/>
            </p:nvSpPr>
            <p:spPr>
              <a:xfrm flipH="1"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504" y="0"/>
                      <a:pt x="6350000" y="1421496"/>
                      <a:pt x="6350000" y="3175000"/>
                    </a:cubicBezTo>
                    <a:cubicBezTo>
                      <a:pt x="6350000" y="4928504"/>
                      <a:pt x="4928504" y="6350000"/>
                      <a:pt x="3175000" y="6350000"/>
                    </a:cubicBezTo>
                    <a:cubicBezTo>
                      <a:pt x="1421496" y="6350000"/>
                      <a:pt x="0" y="4928504"/>
                      <a:pt x="0" y="3175000"/>
                    </a:cubicBez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5571AC64-38B5-1E89-901B-90E73B7A8CF9}"/>
                </a:ext>
              </a:extLst>
            </p:cNvPr>
            <p:cNvGrpSpPr/>
            <p:nvPr/>
          </p:nvGrpSpPr>
          <p:grpSpPr>
            <a:xfrm>
              <a:off x="272713" y="68638"/>
              <a:ext cx="167524" cy="167524"/>
              <a:chOff x="0" y="0"/>
              <a:chExt cx="6350000" cy="6350000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C10B8BEC-154F-8447-0363-00CDB15F4746}"/>
                  </a:ext>
                </a:extLst>
              </p:cNvPr>
              <p:cNvSpPr/>
              <p:nvPr/>
            </p:nvSpPr>
            <p:spPr>
              <a:xfrm flipH="1"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504" y="0"/>
                      <a:pt x="6350000" y="1421496"/>
                      <a:pt x="6350000" y="3175000"/>
                    </a:cubicBezTo>
                    <a:cubicBezTo>
                      <a:pt x="6350000" y="4928504"/>
                      <a:pt x="4928504" y="6350000"/>
                      <a:pt x="3175000" y="6350000"/>
                    </a:cubicBezTo>
                    <a:cubicBezTo>
                      <a:pt x="1421496" y="6350000"/>
                      <a:pt x="0" y="4928504"/>
                      <a:pt x="0" y="3175000"/>
                    </a:cubicBez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1" name="Freeform 14">
            <a:extLst>
              <a:ext uri="{FF2B5EF4-FFF2-40B4-BE49-F238E27FC236}">
                <a16:creationId xmlns:a16="http://schemas.microsoft.com/office/drawing/2014/main" id="{0933C324-DCE9-569F-0EE8-FBB18842C422}"/>
              </a:ext>
            </a:extLst>
          </p:cNvPr>
          <p:cNvSpPr/>
          <p:nvPr/>
        </p:nvSpPr>
        <p:spPr>
          <a:xfrm rot="4854029" flipH="1">
            <a:off x="180809" y="-169592"/>
            <a:ext cx="2082612" cy="2490417"/>
          </a:xfrm>
          <a:custGeom>
            <a:avLst/>
            <a:gdLst/>
            <a:ahLst/>
            <a:cxnLst/>
            <a:rect l="l" t="t" r="r" b="b"/>
            <a:pathLst>
              <a:path w="2082612" h="2490417">
                <a:moveTo>
                  <a:pt x="2082611" y="0"/>
                </a:moveTo>
                <a:lnTo>
                  <a:pt x="0" y="0"/>
                </a:lnTo>
                <a:lnTo>
                  <a:pt x="0" y="2490418"/>
                </a:lnTo>
                <a:lnTo>
                  <a:pt x="2082611" y="2490418"/>
                </a:lnTo>
                <a:lnTo>
                  <a:pt x="208261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54263FA3-7A48-4E22-83DC-B31682156D80}"/>
              </a:ext>
            </a:extLst>
          </p:cNvPr>
          <p:cNvSpPr/>
          <p:nvPr/>
        </p:nvSpPr>
        <p:spPr>
          <a:xfrm rot="16036787" flipH="1">
            <a:off x="-392507" y="-1844749"/>
            <a:ext cx="10074207" cy="11663337"/>
          </a:xfrm>
          <a:custGeom>
            <a:avLst/>
            <a:gdLst/>
            <a:ahLst/>
            <a:cxnLst/>
            <a:rect l="l" t="t" r="r" b="b"/>
            <a:pathLst>
              <a:path w="10074207" h="11663337">
                <a:moveTo>
                  <a:pt x="10074208" y="0"/>
                </a:moveTo>
                <a:lnTo>
                  <a:pt x="0" y="0"/>
                </a:lnTo>
                <a:lnTo>
                  <a:pt x="0" y="11663337"/>
                </a:lnTo>
                <a:lnTo>
                  <a:pt x="10074208" y="11663337"/>
                </a:lnTo>
                <a:lnTo>
                  <a:pt x="1007420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DEE41-3788-BCFC-879B-2F38173FDCF9}"/>
              </a:ext>
            </a:extLst>
          </p:cNvPr>
          <p:cNvSpPr txBox="1"/>
          <p:nvPr/>
        </p:nvSpPr>
        <p:spPr>
          <a:xfrm>
            <a:off x="4885966" y="732800"/>
            <a:ext cx="5996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Data transmission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C4FCDC-17CD-02DE-9ECA-F24798E2F129}"/>
              </a:ext>
            </a:extLst>
          </p:cNvPr>
          <p:cNvSpPr txBox="1"/>
          <p:nvPr/>
        </p:nvSpPr>
        <p:spPr>
          <a:xfrm>
            <a:off x="1028700" y="3986919"/>
            <a:ext cx="8267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The connection between the raspberry pi and the ESP was successful to a certain level </a:t>
            </a:r>
          </a:p>
        </p:txBody>
      </p:sp>
    </p:spTree>
    <p:extLst>
      <p:ext uri="{BB962C8B-B14F-4D97-AF65-F5344CB8AC3E}">
        <p14:creationId xmlns:p14="http://schemas.microsoft.com/office/powerpoint/2010/main" val="319774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336776" flipH="1">
            <a:off x="-3765460" y="4813481"/>
            <a:ext cx="10505962" cy="9350306"/>
          </a:xfrm>
          <a:custGeom>
            <a:avLst/>
            <a:gdLst/>
            <a:ahLst/>
            <a:cxnLst/>
            <a:rect l="l" t="t" r="r" b="b"/>
            <a:pathLst>
              <a:path w="10505962" h="9350306">
                <a:moveTo>
                  <a:pt x="10505962" y="0"/>
                </a:moveTo>
                <a:lnTo>
                  <a:pt x="0" y="0"/>
                </a:lnTo>
                <a:lnTo>
                  <a:pt x="0" y="9350306"/>
                </a:lnTo>
                <a:lnTo>
                  <a:pt x="10505962" y="9350306"/>
                </a:lnTo>
                <a:lnTo>
                  <a:pt x="1050596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069196" y="6846042"/>
            <a:ext cx="719010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9599"/>
              </a:lnSpc>
            </a:pPr>
            <a:r>
              <a:rPr lang="en-US" sz="9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Challenges</a:t>
            </a:r>
            <a:endParaRPr lang="ar-EG" sz="9000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sp>
        <p:nvSpPr>
          <p:cNvPr id="14" name="Freeform 14"/>
          <p:cNvSpPr/>
          <p:nvPr/>
        </p:nvSpPr>
        <p:spPr>
          <a:xfrm rot="-6314306" flipH="1">
            <a:off x="11295797" y="-3281794"/>
            <a:ext cx="9681882" cy="9258300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9681882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2" y="9258300"/>
                </a:lnTo>
                <a:lnTo>
                  <a:pt x="968188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8E427CA-C6B3-9F0C-D373-C534F0E01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432" y="2949849"/>
            <a:ext cx="17460596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Sensor drift and inaccuracy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Network latency issues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Power supply stability 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230D9E9-6B6A-3343-1BAF-73F0BA0D43EE}"/>
              </a:ext>
            </a:extLst>
          </p:cNvPr>
          <p:cNvSpPr/>
          <p:nvPr/>
        </p:nvSpPr>
        <p:spPr>
          <a:xfrm rot="14326739" flipH="1">
            <a:off x="695295" y="-2073562"/>
            <a:ext cx="5329109" cy="6079389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5805C-C701-FA28-9124-C2D54F5A629A}"/>
              </a:ext>
            </a:extLst>
          </p:cNvPr>
          <p:cNvSpPr txBox="1"/>
          <p:nvPr/>
        </p:nvSpPr>
        <p:spPr>
          <a:xfrm>
            <a:off x="572451" y="244628"/>
            <a:ext cx="6364000" cy="209288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Technical </a:t>
            </a:r>
            <a:r>
              <a:rPr lang="en-US" sz="7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Challenges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A98D7-23E7-EB8C-478A-71083F0A7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D0A7AE-F434-3C6F-0126-0BBCA6CD8DB8}"/>
              </a:ext>
            </a:extLst>
          </p:cNvPr>
          <p:cNvSpPr/>
          <p:nvPr/>
        </p:nvSpPr>
        <p:spPr>
          <a:xfrm flipH="1"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6991509-4DAD-249E-75C2-CFADF7711D5F}"/>
              </a:ext>
            </a:extLst>
          </p:cNvPr>
          <p:cNvSpPr/>
          <p:nvPr/>
        </p:nvSpPr>
        <p:spPr>
          <a:xfrm rot="-10336776" flipH="1">
            <a:off x="-3765460" y="4813481"/>
            <a:ext cx="10505962" cy="9350306"/>
          </a:xfrm>
          <a:custGeom>
            <a:avLst/>
            <a:gdLst/>
            <a:ahLst/>
            <a:cxnLst/>
            <a:rect l="l" t="t" r="r" b="b"/>
            <a:pathLst>
              <a:path w="10505962" h="9350306">
                <a:moveTo>
                  <a:pt x="10505962" y="0"/>
                </a:moveTo>
                <a:lnTo>
                  <a:pt x="0" y="0"/>
                </a:lnTo>
                <a:lnTo>
                  <a:pt x="0" y="9350306"/>
                </a:lnTo>
                <a:lnTo>
                  <a:pt x="10505962" y="9350306"/>
                </a:lnTo>
                <a:lnTo>
                  <a:pt x="1050596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3A2316F-805F-2F0C-90AE-D1A9587523CC}"/>
              </a:ext>
            </a:extLst>
          </p:cNvPr>
          <p:cNvSpPr txBox="1"/>
          <p:nvPr/>
        </p:nvSpPr>
        <p:spPr>
          <a:xfrm>
            <a:off x="-1793158" y="385833"/>
            <a:ext cx="719010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9599"/>
              </a:lnSpc>
            </a:pPr>
            <a:r>
              <a:rPr lang="en-US" sz="9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Challenges</a:t>
            </a:r>
            <a:endParaRPr lang="ar-EG" sz="9000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9E4244F-3ABB-063F-00C2-750B7A5EDF57}"/>
              </a:ext>
            </a:extLst>
          </p:cNvPr>
          <p:cNvSpPr/>
          <p:nvPr/>
        </p:nvSpPr>
        <p:spPr>
          <a:xfrm rot="-6314306" flipH="1">
            <a:off x="11295797" y="-3281794"/>
            <a:ext cx="9681882" cy="9258300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9681882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2" y="9258300"/>
                </a:lnTo>
                <a:lnTo>
                  <a:pt x="968188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514409A-FA9D-8D3F-D4F6-DEF61B00A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73" y="6562775"/>
            <a:ext cx="17460596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Identify and Assess Risks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Implement Preventive Measures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Monitor and Adjust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28C26754-E432-DA01-B220-E457DF3E8B3B}"/>
              </a:ext>
            </a:extLst>
          </p:cNvPr>
          <p:cNvSpPr/>
          <p:nvPr/>
        </p:nvSpPr>
        <p:spPr>
          <a:xfrm rot="3634296" flipH="1">
            <a:off x="5402365" y="928881"/>
            <a:ext cx="5329109" cy="6079389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34673-7739-CB7D-9532-1419C3D8E092}"/>
              </a:ext>
            </a:extLst>
          </p:cNvPr>
          <p:cNvSpPr txBox="1"/>
          <p:nvPr/>
        </p:nvSpPr>
        <p:spPr>
          <a:xfrm>
            <a:off x="5928470" y="3285024"/>
            <a:ext cx="6364000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Mitigation</a:t>
            </a:r>
            <a:endParaRPr lang="en-US" sz="7000" dirty="0">
              <a:solidFill>
                <a:schemeClr val="bg1"/>
              </a:solidFill>
              <a:latin typeface="Changa SemiBold" panose="020B0604020202020204" charset="-78"/>
              <a:cs typeface="Changa SemiBold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223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265753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7084194" flipH="1">
            <a:off x="-3305421" y="3451147"/>
            <a:ext cx="4956229" cy="4739394"/>
          </a:xfrm>
          <a:custGeom>
            <a:avLst/>
            <a:gdLst/>
            <a:ahLst/>
            <a:cxnLst/>
            <a:rect l="l" t="t" r="r" b="b"/>
            <a:pathLst>
              <a:path w="4956229" h="4739394">
                <a:moveTo>
                  <a:pt x="4956229" y="0"/>
                </a:moveTo>
                <a:lnTo>
                  <a:pt x="0" y="0"/>
                </a:lnTo>
                <a:lnTo>
                  <a:pt x="0" y="4739393"/>
                </a:lnTo>
                <a:lnTo>
                  <a:pt x="4956229" y="4739393"/>
                </a:lnTo>
                <a:lnTo>
                  <a:pt x="495622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10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9694126" flipH="1">
            <a:off x="17176817" y="1451710"/>
            <a:ext cx="3167263" cy="3028695"/>
          </a:xfrm>
          <a:custGeom>
            <a:avLst/>
            <a:gdLst/>
            <a:ahLst/>
            <a:cxnLst/>
            <a:rect l="l" t="t" r="r" b="b"/>
            <a:pathLst>
              <a:path w="3167263" h="3028695">
                <a:moveTo>
                  <a:pt x="3167263" y="0"/>
                </a:moveTo>
                <a:lnTo>
                  <a:pt x="0" y="0"/>
                </a:lnTo>
                <a:lnTo>
                  <a:pt x="0" y="3028696"/>
                </a:lnTo>
                <a:lnTo>
                  <a:pt x="3167263" y="3028696"/>
                </a:lnTo>
                <a:lnTo>
                  <a:pt x="31672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>
            <a:off x="5759340" y="963151"/>
            <a:ext cx="1976558" cy="1872789"/>
          </a:xfrm>
          <a:custGeom>
            <a:avLst/>
            <a:gdLst/>
            <a:ahLst/>
            <a:cxnLst/>
            <a:rect l="l" t="t" r="r" b="b"/>
            <a:pathLst>
              <a:path w="1976558" h="1872789">
                <a:moveTo>
                  <a:pt x="1976558" y="0"/>
                </a:moveTo>
                <a:lnTo>
                  <a:pt x="0" y="0"/>
                </a:lnTo>
                <a:lnTo>
                  <a:pt x="0" y="1872789"/>
                </a:lnTo>
                <a:lnTo>
                  <a:pt x="1976558" y="1872789"/>
                </a:lnTo>
                <a:lnTo>
                  <a:pt x="19765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2" name="Freeform 22"/>
          <p:cNvSpPr/>
          <p:nvPr/>
        </p:nvSpPr>
        <p:spPr>
          <a:xfrm flipH="1">
            <a:off x="14502983" y="4161950"/>
            <a:ext cx="3152330" cy="2825482"/>
          </a:xfrm>
          <a:custGeom>
            <a:avLst/>
            <a:gdLst/>
            <a:ahLst/>
            <a:cxnLst/>
            <a:rect l="l" t="t" r="r" b="b"/>
            <a:pathLst>
              <a:path w="2360299" h="2360299">
                <a:moveTo>
                  <a:pt x="2360299" y="0"/>
                </a:moveTo>
                <a:lnTo>
                  <a:pt x="0" y="0"/>
                </a:lnTo>
                <a:lnTo>
                  <a:pt x="0" y="2360299"/>
                </a:lnTo>
                <a:lnTo>
                  <a:pt x="2360299" y="2360299"/>
                </a:lnTo>
                <a:lnTo>
                  <a:pt x="236029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E7523-FAF8-E162-A6DB-9AA6DB172185}"/>
              </a:ext>
            </a:extLst>
          </p:cNvPr>
          <p:cNvSpPr txBox="1"/>
          <p:nvPr/>
        </p:nvSpPr>
        <p:spPr>
          <a:xfrm>
            <a:off x="13339851" y="6633489"/>
            <a:ext cx="5478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enhancements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B7E74E0D-A296-397D-D8AE-307A1244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8014" y="6950592"/>
            <a:ext cx="530227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hanga SemiBold" panose="020B0604020202020204" charset="-78"/>
              <a:cs typeface="Changa SemiBold" panose="020B0604020202020204" charset="-7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Use high-definition cameras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Optimize motors and robotic arm design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Use dedicated servers for communication </a:t>
            </a: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A2361BE9-96D7-047E-338D-2F431F803DF4}"/>
              </a:ext>
            </a:extLst>
          </p:cNvPr>
          <p:cNvSpPr txBox="1"/>
          <p:nvPr/>
        </p:nvSpPr>
        <p:spPr>
          <a:xfrm>
            <a:off x="3971852" y="2143125"/>
            <a:ext cx="13287448" cy="108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7679"/>
              </a:lnSpc>
            </a:pPr>
            <a:r>
              <a:rPr lang="en-US" sz="90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Future Work</a:t>
            </a:r>
            <a:endParaRPr lang="ar-EG" sz="9000" dirty="0">
              <a:solidFill>
                <a:srgbClr val="4F0036"/>
              </a:solidFill>
              <a:latin typeface="Changa SemiBold" panose="020B0604020202020204" charset="-78"/>
              <a:ea typeface="Changa SemiBold"/>
              <a:cs typeface="Changa SemiBold" panose="020B0604020202020204" charset="-78"/>
              <a:sym typeface="Changa SemiBold"/>
              <a:rtl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D7CC-7EB7-DCE3-73EB-136F61E91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678FDC-D63F-F283-D577-83A6888AD6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522665" y="-265753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70C5AC-069B-4219-7BDD-ED7EE2B2AF62}"/>
              </a:ext>
            </a:extLst>
          </p:cNvPr>
          <p:cNvSpPr/>
          <p:nvPr/>
        </p:nvSpPr>
        <p:spPr>
          <a:xfrm rot="8591664" flipH="1">
            <a:off x="-3305421" y="3451147"/>
            <a:ext cx="4956229" cy="4739394"/>
          </a:xfrm>
          <a:custGeom>
            <a:avLst/>
            <a:gdLst/>
            <a:ahLst/>
            <a:cxnLst/>
            <a:rect l="l" t="t" r="r" b="b"/>
            <a:pathLst>
              <a:path w="4956229" h="4739394">
                <a:moveTo>
                  <a:pt x="4956229" y="0"/>
                </a:moveTo>
                <a:lnTo>
                  <a:pt x="0" y="0"/>
                </a:lnTo>
                <a:lnTo>
                  <a:pt x="0" y="4739393"/>
                </a:lnTo>
                <a:lnTo>
                  <a:pt x="4956229" y="4739393"/>
                </a:lnTo>
                <a:lnTo>
                  <a:pt x="495622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DCEE084-36E0-F1A6-5E6E-73C03E6D5E90}"/>
              </a:ext>
            </a:extLst>
          </p:cNvPr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CF312BB-6BE0-626F-B5C4-90E504A37DEF}"/>
                </a:ext>
              </a:extLst>
            </p:cNvPr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32B9D5B-280F-7399-F344-4A3E6C50D74A}"/>
                </a:ext>
              </a:extLst>
            </p:cNvPr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10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930B4F1B-222C-D4B2-5071-AF1A0A714FB4}"/>
              </a:ext>
            </a:extLst>
          </p:cNvPr>
          <p:cNvSpPr/>
          <p:nvPr/>
        </p:nvSpPr>
        <p:spPr>
          <a:xfrm rot="8022748" flipH="1">
            <a:off x="17070977" y="1187781"/>
            <a:ext cx="3167263" cy="3028695"/>
          </a:xfrm>
          <a:custGeom>
            <a:avLst/>
            <a:gdLst/>
            <a:ahLst/>
            <a:cxnLst/>
            <a:rect l="l" t="t" r="r" b="b"/>
            <a:pathLst>
              <a:path w="3167263" h="3028695">
                <a:moveTo>
                  <a:pt x="3167263" y="0"/>
                </a:moveTo>
                <a:lnTo>
                  <a:pt x="0" y="0"/>
                </a:lnTo>
                <a:lnTo>
                  <a:pt x="0" y="3028696"/>
                </a:lnTo>
                <a:lnTo>
                  <a:pt x="3167263" y="3028696"/>
                </a:lnTo>
                <a:lnTo>
                  <a:pt x="31672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DA6C112-325A-79EF-562E-F6BBE7EE1943}"/>
              </a:ext>
            </a:extLst>
          </p:cNvPr>
          <p:cNvGrpSpPr/>
          <p:nvPr/>
        </p:nvGrpSpPr>
        <p:grpSpPr>
          <a:xfrm>
            <a:off x="8219195" y="6708509"/>
            <a:ext cx="4792762" cy="2065551"/>
            <a:chOff x="340460" y="-301991"/>
            <a:chExt cx="6390350" cy="2754067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A7C52D0-2200-EBB8-8CD0-53441316340F}"/>
                </a:ext>
              </a:extLst>
            </p:cNvPr>
            <p:cNvSpPr txBox="1"/>
            <p:nvPr/>
          </p:nvSpPr>
          <p:spPr>
            <a:xfrm>
              <a:off x="340460" y="-301991"/>
              <a:ext cx="6390350" cy="743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4F0036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Integration Options</a:t>
              </a:r>
              <a:endParaRPr lang="en-US" sz="4000" dirty="0">
                <a:solidFill>
                  <a:srgbClr val="4F0036"/>
                </a:solidFill>
                <a:latin typeface="Changa SemiBold" panose="020B0604020202020204" charset="-78"/>
                <a:ea typeface="Changa SemiBold"/>
                <a:cs typeface="Changa SemiBold" panose="020B0604020202020204" charset="-78"/>
                <a:sym typeface="Changa SemiBold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12B064A-83B7-70D0-3AE4-DEA40822BA07}"/>
                </a:ext>
              </a:extLst>
            </p:cNvPr>
            <p:cNvSpPr txBox="1"/>
            <p:nvPr/>
          </p:nvSpPr>
          <p:spPr>
            <a:xfrm>
              <a:off x="340460" y="934567"/>
              <a:ext cx="6390350" cy="151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 rtl="1">
                <a:lnSpc>
                  <a:spcPts val="2939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-Combine IMU sensors with camera-based gesture recognition</a:t>
              </a:r>
              <a:endParaRPr lang="ar-EG" sz="3000" u="none" dirty="0">
                <a:solidFill>
                  <a:schemeClr val="bg1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3BAF00B2-15E2-A4E9-62C4-B50B487414C8}"/>
              </a:ext>
            </a:extLst>
          </p:cNvPr>
          <p:cNvSpPr/>
          <p:nvPr/>
        </p:nvSpPr>
        <p:spPr>
          <a:xfrm flipH="1">
            <a:off x="4670962" y="709113"/>
            <a:ext cx="1976558" cy="1872789"/>
          </a:xfrm>
          <a:custGeom>
            <a:avLst/>
            <a:gdLst/>
            <a:ahLst/>
            <a:cxnLst/>
            <a:rect l="l" t="t" r="r" b="b"/>
            <a:pathLst>
              <a:path w="1976558" h="1872789">
                <a:moveTo>
                  <a:pt x="1976558" y="0"/>
                </a:moveTo>
                <a:lnTo>
                  <a:pt x="0" y="0"/>
                </a:lnTo>
                <a:lnTo>
                  <a:pt x="0" y="1872789"/>
                </a:lnTo>
                <a:lnTo>
                  <a:pt x="1976558" y="1872789"/>
                </a:lnTo>
                <a:lnTo>
                  <a:pt x="19765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DED1695-11E6-BD7F-57D8-6A4E110F5F35}"/>
              </a:ext>
            </a:extLst>
          </p:cNvPr>
          <p:cNvSpPr txBox="1"/>
          <p:nvPr/>
        </p:nvSpPr>
        <p:spPr>
          <a:xfrm>
            <a:off x="3971852" y="2143125"/>
            <a:ext cx="13287448" cy="108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7679"/>
              </a:lnSpc>
            </a:pPr>
            <a:r>
              <a:rPr lang="en-US" sz="90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Future Work</a:t>
            </a:r>
            <a:endParaRPr lang="ar-EG" sz="9000" dirty="0">
              <a:solidFill>
                <a:srgbClr val="4F0036"/>
              </a:solidFill>
              <a:latin typeface="Changa SemiBold" panose="020B0604020202020204" charset="-78"/>
              <a:ea typeface="Changa SemiBold"/>
              <a:cs typeface="Changa SemiBold" panose="020B0604020202020204" charset="-78"/>
              <a:sym typeface="Changa SemiBold"/>
              <a:rtl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A3536A1-F2AB-4782-B339-C413C74F1022}"/>
              </a:ext>
            </a:extLst>
          </p:cNvPr>
          <p:cNvSpPr/>
          <p:nvPr/>
        </p:nvSpPr>
        <p:spPr>
          <a:xfrm flipH="1">
            <a:off x="9206333" y="4109440"/>
            <a:ext cx="2818485" cy="2647009"/>
          </a:xfrm>
          <a:custGeom>
            <a:avLst/>
            <a:gdLst/>
            <a:ahLst/>
            <a:cxnLst/>
            <a:rect l="l" t="t" r="r" b="b"/>
            <a:pathLst>
              <a:path w="2014024" h="2014024">
                <a:moveTo>
                  <a:pt x="2014023" y="0"/>
                </a:moveTo>
                <a:lnTo>
                  <a:pt x="0" y="0"/>
                </a:lnTo>
                <a:lnTo>
                  <a:pt x="0" y="2014023"/>
                </a:lnTo>
                <a:lnTo>
                  <a:pt x="2014023" y="2014023"/>
                </a:lnTo>
                <a:lnTo>
                  <a:pt x="20140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dirty="0">
              <a:solidFill>
                <a:srgbClr val="4F0036"/>
              </a:solidFill>
            </a:endParaRP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9437F7E-77B8-283E-2F4F-77D72D72B5A7}"/>
              </a:ext>
            </a:extLst>
          </p:cNvPr>
          <p:cNvSpPr/>
          <p:nvPr/>
        </p:nvSpPr>
        <p:spPr>
          <a:xfrm flipH="1">
            <a:off x="14899001" y="4627133"/>
            <a:ext cx="2360299" cy="2360299"/>
          </a:xfrm>
          <a:custGeom>
            <a:avLst/>
            <a:gdLst/>
            <a:ahLst/>
            <a:cxnLst/>
            <a:rect l="l" t="t" r="r" b="b"/>
            <a:pathLst>
              <a:path w="2360299" h="2360299">
                <a:moveTo>
                  <a:pt x="2360299" y="0"/>
                </a:moveTo>
                <a:lnTo>
                  <a:pt x="0" y="0"/>
                </a:lnTo>
                <a:lnTo>
                  <a:pt x="0" y="2360299"/>
                </a:lnTo>
                <a:lnTo>
                  <a:pt x="2360299" y="2360299"/>
                </a:lnTo>
                <a:lnTo>
                  <a:pt x="2360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BEC82D-E3DA-D639-6BCB-D596F785C3D8}"/>
              </a:ext>
            </a:extLst>
          </p:cNvPr>
          <p:cNvSpPr txBox="1"/>
          <p:nvPr/>
        </p:nvSpPr>
        <p:spPr>
          <a:xfrm>
            <a:off x="13339851" y="6556545"/>
            <a:ext cx="54785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enhancements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88B5E5D0-A853-14D6-CB83-B43F83346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8014" y="7181424"/>
            <a:ext cx="5302271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rgbClr val="4F0036"/>
              </a:solidFill>
              <a:effectLst/>
              <a:latin typeface="Changa SemiBold" panose="020B0604020202020204" charset="-78"/>
              <a:cs typeface="Changa SemiBold" panose="020B0604020202020204" charset="-7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4F0036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Use high-definition cameras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4F0036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Optimize motors and robotic arm design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4F0036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Use dedicated servers for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4194043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6958-CBD2-E93C-F390-616438168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03A2D2-4CB9-DEAB-AA67-D22B1045936E}"/>
              </a:ext>
            </a:extLst>
          </p:cNvPr>
          <p:cNvSpPr/>
          <p:nvPr/>
        </p:nvSpPr>
        <p:spPr>
          <a:xfrm flipH="1">
            <a:off x="-521662" y="-265753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ECA5774-025D-ECBD-6A5C-64E8D5EA5660}"/>
              </a:ext>
            </a:extLst>
          </p:cNvPr>
          <p:cNvSpPr/>
          <p:nvPr/>
        </p:nvSpPr>
        <p:spPr>
          <a:xfrm rot="7084194" flipH="1">
            <a:off x="-2719035" y="2430573"/>
            <a:ext cx="4956229" cy="4739394"/>
          </a:xfrm>
          <a:custGeom>
            <a:avLst/>
            <a:gdLst/>
            <a:ahLst/>
            <a:cxnLst/>
            <a:rect l="l" t="t" r="r" b="b"/>
            <a:pathLst>
              <a:path w="4956229" h="4739394">
                <a:moveTo>
                  <a:pt x="4956229" y="0"/>
                </a:moveTo>
                <a:lnTo>
                  <a:pt x="0" y="0"/>
                </a:lnTo>
                <a:lnTo>
                  <a:pt x="0" y="4739393"/>
                </a:lnTo>
                <a:lnTo>
                  <a:pt x="4956229" y="4739393"/>
                </a:lnTo>
                <a:lnTo>
                  <a:pt x="495622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49AB4BA-AB2B-3284-39CE-337CC30EF1A3}"/>
              </a:ext>
            </a:extLst>
          </p:cNvPr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29ED3E7-2A93-6976-D2CF-CD45AD69972C}"/>
                </a:ext>
              </a:extLst>
            </p:cNvPr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0A8A364-71A8-4760-CFA3-895582EB3B56}"/>
                </a:ext>
              </a:extLst>
            </p:cNvPr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10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11CD8A4D-92DA-8399-9E8E-41E483AAC2AA}"/>
              </a:ext>
            </a:extLst>
          </p:cNvPr>
          <p:cNvSpPr/>
          <p:nvPr/>
        </p:nvSpPr>
        <p:spPr>
          <a:xfrm rot="11195778" flipH="1">
            <a:off x="16532820" y="2437603"/>
            <a:ext cx="3167263" cy="3028695"/>
          </a:xfrm>
          <a:custGeom>
            <a:avLst/>
            <a:gdLst/>
            <a:ahLst/>
            <a:cxnLst/>
            <a:rect l="l" t="t" r="r" b="b"/>
            <a:pathLst>
              <a:path w="3167263" h="3028695">
                <a:moveTo>
                  <a:pt x="3167263" y="0"/>
                </a:moveTo>
                <a:lnTo>
                  <a:pt x="0" y="0"/>
                </a:lnTo>
                <a:lnTo>
                  <a:pt x="0" y="3028696"/>
                </a:lnTo>
                <a:lnTo>
                  <a:pt x="3167263" y="3028696"/>
                </a:lnTo>
                <a:lnTo>
                  <a:pt x="31672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F1F1878-000E-1B2F-39C3-D3FD0D7A9397}"/>
              </a:ext>
            </a:extLst>
          </p:cNvPr>
          <p:cNvGrpSpPr/>
          <p:nvPr/>
        </p:nvGrpSpPr>
        <p:grpSpPr>
          <a:xfrm>
            <a:off x="7687869" y="6758881"/>
            <a:ext cx="5651982" cy="2015179"/>
            <a:chOff x="-367975" y="-234828"/>
            <a:chExt cx="7535977" cy="2686904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1907C12-84CC-9A40-FB66-495344559473}"/>
                </a:ext>
              </a:extLst>
            </p:cNvPr>
            <p:cNvSpPr txBox="1"/>
            <p:nvPr/>
          </p:nvSpPr>
          <p:spPr>
            <a:xfrm>
              <a:off x="-367975" y="-234828"/>
              <a:ext cx="7535977" cy="795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Integration Options</a:t>
              </a:r>
              <a:endParaRPr lang="en-US" sz="5000" dirty="0">
                <a:solidFill>
                  <a:schemeClr val="bg1"/>
                </a:solidFill>
                <a:latin typeface="Changa SemiBold" panose="020B0604020202020204" charset="-78"/>
                <a:ea typeface="Changa SemiBold"/>
                <a:cs typeface="Changa SemiBold" panose="020B0604020202020204" charset="-78"/>
                <a:sym typeface="Changa SemiBold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6EA1638-9A58-51B5-4B51-65AC72D5D88C}"/>
                </a:ext>
              </a:extLst>
            </p:cNvPr>
            <p:cNvSpPr txBox="1"/>
            <p:nvPr/>
          </p:nvSpPr>
          <p:spPr>
            <a:xfrm>
              <a:off x="340460" y="934567"/>
              <a:ext cx="6390350" cy="151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 rtl="1">
                <a:lnSpc>
                  <a:spcPts val="2939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4F0036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-Combine IMU sensors with camera-based gesture recognition</a:t>
              </a:r>
              <a:endParaRPr lang="ar-EG" sz="2500" u="none" dirty="0">
                <a:solidFill>
                  <a:srgbClr val="4F0036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B6367E9-9C98-8EC7-A28F-955E1F4C849B}"/>
              </a:ext>
            </a:extLst>
          </p:cNvPr>
          <p:cNvGrpSpPr/>
          <p:nvPr/>
        </p:nvGrpSpPr>
        <p:grpSpPr>
          <a:xfrm>
            <a:off x="2233451" y="6758881"/>
            <a:ext cx="4876799" cy="1635315"/>
            <a:chOff x="1606335" y="-569956"/>
            <a:chExt cx="6502399" cy="2180422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8E6268C-543B-4843-0829-6A4811E8660C}"/>
                </a:ext>
              </a:extLst>
            </p:cNvPr>
            <p:cNvSpPr txBox="1"/>
            <p:nvPr/>
          </p:nvSpPr>
          <p:spPr>
            <a:xfrm>
              <a:off x="1718384" y="-569956"/>
              <a:ext cx="6390350" cy="743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4F0036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Broader Applications</a:t>
              </a:r>
              <a:endParaRPr lang="en-US" sz="4000" dirty="0">
                <a:solidFill>
                  <a:srgbClr val="4F0036"/>
                </a:solidFill>
                <a:latin typeface="Changa SemiBold" panose="020B0604020202020204" charset="-78"/>
                <a:ea typeface="Changa SemiBold"/>
                <a:cs typeface="Changa SemiBold" panose="020B0604020202020204" charset="-78"/>
                <a:sym typeface="Changa Semi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BE3A3E9-25C2-F9FA-0BDC-81EE892B91EE}"/>
                </a:ext>
              </a:extLst>
            </p:cNvPr>
            <p:cNvSpPr txBox="1"/>
            <p:nvPr/>
          </p:nvSpPr>
          <p:spPr>
            <a:xfrm>
              <a:off x="1606335" y="578559"/>
              <a:ext cx="6390350" cy="1031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 rtl="1">
                <a:lnSpc>
                  <a:spcPts val="2939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-Manufacturing, Healthcare, Robotics, Research</a:t>
              </a:r>
              <a:endParaRPr lang="ar-EG" sz="3000" u="none" dirty="0">
                <a:solidFill>
                  <a:schemeClr val="bg1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715DFC1-8F42-B449-E5D8-B2C85715FADB}"/>
              </a:ext>
            </a:extLst>
          </p:cNvPr>
          <p:cNvSpPr/>
          <p:nvPr/>
        </p:nvSpPr>
        <p:spPr>
          <a:xfrm rot="3382105" flipH="1">
            <a:off x="7730137" y="-275114"/>
            <a:ext cx="1976558" cy="1872789"/>
          </a:xfrm>
          <a:custGeom>
            <a:avLst/>
            <a:gdLst/>
            <a:ahLst/>
            <a:cxnLst/>
            <a:rect l="l" t="t" r="r" b="b"/>
            <a:pathLst>
              <a:path w="1976558" h="1872789">
                <a:moveTo>
                  <a:pt x="1976558" y="0"/>
                </a:moveTo>
                <a:lnTo>
                  <a:pt x="0" y="0"/>
                </a:lnTo>
                <a:lnTo>
                  <a:pt x="0" y="1872789"/>
                </a:lnTo>
                <a:lnTo>
                  <a:pt x="1976558" y="1872789"/>
                </a:lnTo>
                <a:lnTo>
                  <a:pt x="19765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B71F93A-857A-1982-0933-83F5E35EE6C7}"/>
              </a:ext>
            </a:extLst>
          </p:cNvPr>
          <p:cNvSpPr txBox="1"/>
          <p:nvPr/>
        </p:nvSpPr>
        <p:spPr>
          <a:xfrm>
            <a:off x="3971852" y="2143125"/>
            <a:ext cx="13287448" cy="108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7679"/>
              </a:lnSpc>
            </a:pPr>
            <a:r>
              <a:rPr lang="en-US" sz="90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Future Work</a:t>
            </a:r>
            <a:endParaRPr lang="ar-EG" sz="9000" dirty="0">
              <a:solidFill>
                <a:srgbClr val="4F0036"/>
              </a:solidFill>
              <a:latin typeface="Changa SemiBold" panose="020B0604020202020204" charset="-78"/>
              <a:ea typeface="Changa SemiBold"/>
              <a:cs typeface="Changa SemiBold" panose="020B0604020202020204" charset="-78"/>
              <a:sym typeface="Changa SemiBold"/>
              <a:rtl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FE0664D-FC02-2233-CA10-03EE6976A81E}"/>
              </a:ext>
            </a:extLst>
          </p:cNvPr>
          <p:cNvSpPr/>
          <p:nvPr/>
        </p:nvSpPr>
        <p:spPr>
          <a:xfrm flipH="1">
            <a:off x="3131233" y="4167286"/>
            <a:ext cx="2899236" cy="2783306"/>
          </a:xfrm>
          <a:custGeom>
            <a:avLst/>
            <a:gdLst/>
            <a:ahLst/>
            <a:cxnLst/>
            <a:rect l="l" t="t" r="r" b="b"/>
            <a:pathLst>
              <a:path w="2286619" h="2286619">
                <a:moveTo>
                  <a:pt x="2286618" y="0"/>
                </a:moveTo>
                <a:lnTo>
                  <a:pt x="0" y="0"/>
                </a:lnTo>
                <a:lnTo>
                  <a:pt x="0" y="2286619"/>
                </a:lnTo>
                <a:lnTo>
                  <a:pt x="2286618" y="2286619"/>
                </a:lnTo>
                <a:lnTo>
                  <a:pt x="22866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FE9DE1B9-92C8-B252-3B97-349DCA89A5C9}"/>
              </a:ext>
            </a:extLst>
          </p:cNvPr>
          <p:cNvSpPr/>
          <p:nvPr/>
        </p:nvSpPr>
        <p:spPr>
          <a:xfrm flipH="1">
            <a:off x="9567461" y="4800271"/>
            <a:ext cx="2014024" cy="2014024"/>
          </a:xfrm>
          <a:custGeom>
            <a:avLst/>
            <a:gdLst/>
            <a:ahLst/>
            <a:cxnLst/>
            <a:rect l="l" t="t" r="r" b="b"/>
            <a:pathLst>
              <a:path w="2014024" h="2014024">
                <a:moveTo>
                  <a:pt x="2014023" y="0"/>
                </a:moveTo>
                <a:lnTo>
                  <a:pt x="0" y="0"/>
                </a:lnTo>
                <a:lnTo>
                  <a:pt x="0" y="2014023"/>
                </a:lnTo>
                <a:lnTo>
                  <a:pt x="2014023" y="2014023"/>
                </a:lnTo>
                <a:lnTo>
                  <a:pt x="201402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dirty="0">
              <a:solidFill>
                <a:srgbClr val="4F0036"/>
              </a:solidFill>
            </a:endParaRP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E814713-4B9D-227A-6421-A24D13C34742}"/>
              </a:ext>
            </a:extLst>
          </p:cNvPr>
          <p:cNvSpPr/>
          <p:nvPr/>
        </p:nvSpPr>
        <p:spPr>
          <a:xfrm flipH="1">
            <a:off x="14899001" y="4627133"/>
            <a:ext cx="2360299" cy="2360299"/>
          </a:xfrm>
          <a:custGeom>
            <a:avLst/>
            <a:gdLst/>
            <a:ahLst/>
            <a:cxnLst/>
            <a:rect l="l" t="t" r="r" b="b"/>
            <a:pathLst>
              <a:path w="2360299" h="2360299">
                <a:moveTo>
                  <a:pt x="2360299" y="0"/>
                </a:moveTo>
                <a:lnTo>
                  <a:pt x="0" y="0"/>
                </a:lnTo>
                <a:lnTo>
                  <a:pt x="0" y="2360299"/>
                </a:lnTo>
                <a:lnTo>
                  <a:pt x="2360299" y="2360299"/>
                </a:lnTo>
                <a:lnTo>
                  <a:pt x="236029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781664-BB8D-EE1D-10B5-CFDAD8CDAF01}"/>
              </a:ext>
            </a:extLst>
          </p:cNvPr>
          <p:cNvSpPr txBox="1"/>
          <p:nvPr/>
        </p:nvSpPr>
        <p:spPr>
          <a:xfrm>
            <a:off x="13339851" y="6556545"/>
            <a:ext cx="54785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enhancements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B94FEDAE-75E8-7ECA-78E9-DC18C6480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8014" y="7181424"/>
            <a:ext cx="5302271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rgbClr val="4F0036"/>
              </a:solidFill>
              <a:effectLst/>
              <a:latin typeface="Changa SemiBold" panose="020B0604020202020204" charset="-78"/>
              <a:cs typeface="Changa SemiBold" panose="020B0604020202020204" charset="-7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4F0036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Use high-definition cameras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4F0036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Optimize motors and robotic arm design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4F0036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Use dedicated servers for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81125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34355-3100-23F3-795F-A3FCBE752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3F665C1-0BF9-5EA2-ABB2-280B38CA1561}"/>
              </a:ext>
            </a:extLst>
          </p:cNvPr>
          <p:cNvSpPr/>
          <p:nvPr/>
        </p:nvSpPr>
        <p:spPr>
          <a:xfrm flipH="1">
            <a:off x="-256502" y="-265753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BCFAEF7-4A07-3E30-D9E1-1232E3DA6807}"/>
              </a:ext>
            </a:extLst>
          </p:cNvPr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F90F2382-527A-2318-391F-105191DBB172}"/>
                </a:ext>
              </a:extLst>
            </p:cNvPr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752B7CC-1235-2BFC-16AB-CF12317DA063}"/>
                </a:ext>
              </a:extLst>
            </p:cNvPr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02</a:t>
              </a: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D57C0E8-F66C-CDBB-06DA-7F6E19F31F2C}"/>
              </a:ext>
            </a:extLst>
          </p:cNvPr>
          <p:cNvSpPr txBox="1"/>
          <p:nvPr/>
        </p:nvSpPr>
        <p:spPr>
          <a:xfrm>
            <a:off x="5701250" y="2630592"/>
            <a:ext cx="115580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Introduction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C867C956-5463-6FBD-56F9-0A99AFED97CF}"/>
              </a:ext>
            </a:extLst>
          </p:cNvPr>
          <p:cNvSpPr/>
          <p:nvPr/>
        </p:nvSpPr>
        <p:spPr>
          <a:xfrm rot="17420039" flipH="1">
            <a:off x="-4703288" y="4906626"/>
            <a:ext cx="9584758" cy="9368207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69E27D2-9B27-EF34-6C8C-3B02FDBE4D43}"/>
              </a:ext>
            </a:extLst>
          </p:cNvPr>
          <p:cNvSpPr/>
          <p:nvPr/>
        </p:nvSpPr>
        <p:spPr>
          <a:xfrm rot="4655743" flipH="1">
            <a:off x="16666603" y="-1453020"/>
            <a:ext cx="3613780" cy="3455678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8B5F003D-0CFC-1CBE-3514-B3B064193FB5}"/>
              </a:ext>
            </a:extLst>
          </p:cNvPr>
          <p:cNvSpPr/>
          <p:nvPr/>
        </p:nvSpPr>
        <p:spPr>
          <a:xfrm rot="18245169" flipH="1">
            <a:off x="5001683" y="7827521"/>
            <a:ext cx="1495730" cy="1417204"/>
          </a:xfrm>
          <a:custGeom>
            <a:avLst/>
            <a:gdLst/>
            <a:ahLst/>
            <a:cxnLst/>
            <a:rect l="l" t="t" r="r" b="b"/>
            <a:pathLst>
              <a:path w="1495730" h="1417204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95F79-8FC6-598A-E8CF-19576ED1D48C}"/>
              </a:ext>
            </a:extLst>
          </p:cNvPr>
          <p:cNvSpPr txBox="1"/>
          <p:nvPr/>
        </p:nvSpPr>
        <p:spPr>
          <a:xfrm>
            <a:off x="372262" y="307021"/>
            <a:ext cx="940050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  <a:latin typeface="Changa SemiBold" panose="020B0604020202020204" charset="-78"/>
                <a:cs typeface="Changa SemiBold" panose="020B0604020202020204" charset="-78"/>
              </a:rPr>
              <a:t>Key Problems</a:t>
            </a:r>
          </a:p>
          <a:p>
            <a:r>
              <a:rPr lang="en-US" sz="36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-Doctor’s physical unavailability</a:t>
            </a:r>
          </a:p>
          <a:p>
            <a:r>
              <a:rPr lang="en-US" sz="36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-Time-sensitive operations</a:t>
            </a:r>
          </a:p>
        </p:txBody>
      </p:sp>
    </p:spTree>
    <p:extLst>
      <p:ext uri="{BB962C8B-B14F-4D97-AF65-F5344CB8AC3E}">
        <p14:creationId xmlns:p14="http://schemas.microsoft.com/office/powerpoint/2010/main" val="341560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B2F0-89FD-E106-6BF1-41FE9A493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2E86A2-9F71-E5E2-328F-CC85D8324B84}"/>
              </a:ext>
            </a:extLst>
          </p:cNvPr>
          <p:cNvSpPr/>
          <p:nvPr/>
        </p:nvSpPr>
        <p:spPr>
          <a:xfrm flipH="1">
            <a:off x="-522665" y="-265753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4B2E809-1094-EB93-DF93-29A02C3727CD}"/>
              </a:ext>
            </a:extLst>
          </p:cNvPr>
          <p:cNvSpPr/>
          <p:nvPr/>
        </p:nvSpPr>
        <p:spPr>
          <a:xfrm rot="1197316" flipH="1">
            <a:off x="-3305421" y="3451147"/>
            <a:ext cx="4956229" cy="4739394"/>
          </a:xfrm>
          <a:custGeom>
            <a:avLst/>
            <a:gdLst/>
            <a:ahLst/>
            <a:cxnLst/>
            <a:rect l="l" t="t" r="r" b="b"/>
            <a:pathLst>
              <a:path w="4956229" h="4739394">
                <a:moveTo>
                  <a:pt x="4956229" y="0"/>
                </a:moveTo>
                <a:lnTo>
                  <a:pt x="0" y="0"/>
                </a:lnTo>
                <a:lnTo>
                  <a:pt x="0" y="4739393"/>
                </a:lnTo>
                <a:lnTo>
                  <a:pt x="4956229" y="4739393"/>
                </a:lnTo>
                <a:lnTo>
                  <a:pt x="495622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981AF99-14BE-092C-FCDB-50AE8B85ED04}"/>
              </a:ext>
            </a:extLst>
          </p:cNvPr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D79B0F10-1206-66E6-307A-80EB3100566D}"/>
                </a:ext>
              </a:extLst>
            </p:cNvPr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C9E2E72-30FA-1391-61F9-8F0C725410E7}"/>
                </a:ext>
              </a:extLst>
            </p:cNvPr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10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21B8A8A3-31CC-1A12-40B8-8C5D9E6591BB}"/>
              </a:ext>
            </a:extLst>
          </p:cNvPr>
          <p:cNvSpPr/>
          <p:nvPr/>
        </p:nvSpPr>
        <p:spPr>
          <a:xfrm rot="9694126" flipH="1">
            <a:off x="17180706" y="2216108"/>
            <a:ext cx="3167263" cy="3028695"/>
          </a:xfrm>
          <a:custGeom>
            <a:avLst/>
            <a:gdLst/>
            <a:ahLst/>
            <a:cxnLst/>
            <a:rect l="l" t="t" r="r" b="b"/>
            <a:pathLst>
              <a:path w="3167263" h="3028695">
                <a:moveTo>
                  <a:pt x="3167263" y="0"/>
                </a:moveTo>
                <a:lnTo>
                  <a:pt x="0" y="0"/>
                </a:lnTo>
                <a:lnTo>
                  <a:pt x="0" y="3028696"/>
                </a:lnTo>
                <a:lnTo>
                  <a:pt x="3167263" y="3028696"/>
                </a:lnTo>
                <a:lnTo>
                  <a:pt x="31672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6AEC1C3-2958-CB51-CB53-C38FB3DF4D20}"/>
              </a:ext>
            </a:extLst>
          </p:cNvPr>
          <p:cNvGrpSpPr/>
          <p:nvPr/>
        </p:nvGrpSpPr>
        <p:grpSpPr>
          <a:xfrm>
            <a:off x="7667818" y="6758881"/>
            <a:ext cx="5651982" cy="2015179"/>
            <a:chOff x="-394709" y="-234828"/>
            <a:chExt cx="7535977" cy="2686904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AC6A862-55E7-3515-1E6E-E45EAFF4D3AF}"/>
                </a:ext>
              </a:extLst>
            </p:cNvPr>
            <p:cNvSpPr txBox="1"/>
            <p:nvPr/>
          </p:nvSpPr>
          <p:spPr>
            <a:xfrm>
              <a:off x="-394709" y="-234828"/>
              <a:ext cx="7535977" cy="795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Integration Options</a:t>
              </a:r>
              <a:endParaRPr lang="en-US" sz="5000" dirty="0">
                <a:solidFill>
                  <a:schemeClr val="bg1"/>
                </a:solidFill>
                <a:latin typeface="Changa SemiBold" panose="020B0604020202020204" charset="-78"/>
                <a:ea typeface="Changa SemiBold"/>
                <a:cs typeface="Changa SemiBold" panose="020B0604020202020204" charset="-78"/>
                <a:sym typeface="Changa SemiBold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7B015F6-CCB0-21A8-1CE1-849352FABA6A}"/>
                </a:ext>
              </a:extLst>
            </p:cNvPr>
            <p:cNvSpPr txBox="1"/>
            <p:nvPr/>
          </p:nvSpPr>
          <p:spPr>
            <a:xfrm>
              <a:off x="340460" y="934567"/>
              <a:ext cx="6390350" cy="151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 rtl="1">
                <a:lnSpc>
                  <a:spcPts val="2939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4F0036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-Combine IMU sensors with camera-based gesture recognition</a:t>
              </a:r>
              <a:endParaRPr lang="ar-EG" sz="2500" u="none" dirty="0">
                <a:solidFill>
                  <a:srgbClr val="4F0036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6D3B958-1051-D73C-19CB-486F4BD30621}"/>
              </a:ext>
            </a:extLst>
          </p:cNvPr>
          <p:cNvSpPr/>
          <p:nvPr/>
        </p:nvSpPr>
        <p:spPr>
          <a:xfrm flipH="1">
            <a:off x="3489905" y="-265070"/>
            <a:ext cx="1976558" cy="1872789"/>
          </a:xfrm>
          <a:custGeom>
            <a:avLst/>
            <a:gdLst/>
            <a:ahLst/>
            <a:cxnLst/>
            <a:rect l="l" t="t" r="r" b="b"/>
            <a:pathLst>
              <a:path w="1976558" h="1872789">
                <a:moveTo>
                  <a:pt x="1976558" y="0"/>
                </a:moveTo>
                <a:lnTo>
                  <a:pt x="0" y="0"/>
                </a:lnTo>
                <a:lnTo>
                  <a:pt x="0" y="1872789"/>
                </a:lnTo>
                <a:lnTo>
                  <a:pt x="1976558" y="1872789"/>
                </a:lnTo>
                <a:lnTo>
                  <a:pt x="197655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9EA66F3-3524-943D-06C4-E04EC51435C3}"/>
              </a:ext>
            </a:extLst>
          </p:cNvPr>
          <p:cNvSpPr txBox="1"/>
          <p:nvPr/>
        </p:nvSpPr>
        <p:spPr>
          <a:xfrm>
            <a:off x="3971852" y="2143125"/>
            <a:ext cx="13287448" cy="108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7679"/>
              </a:lnSpc>
            </a:pPr>
            <a:r>
              <a:rPr lang="en-US" sz="90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Future Work</a:t>
            </a:r>
            <a:endParaRPr lang="ar-EG" sz="9000" dirty="0">
              <a:solidFill>
                <a:srgbClr val="4F0036"/>
              </a:solidFill>
              <a:latin typeface="Changa SemiBold" panose="020B0604020202020204" charset="-78"/>
              <a:ea typeface="Changa SemiBold"/>
              <a:cs typeface="Changa SemiBold" panose="020B0604020202020204" charset="-78"/>
              <a:sym typeface="Changa SemiBold"/>
              <a:rtl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AC799E7-834F-87BC-EF54-1EFD75686476}"/>
              </a:ext>
            </a:extLst>
          </p:cNvPr>
          <p:cNvSpPr/>
          <p:nvPr/>
        </p:nvSpPr>
        <p:spPr>
          <a:xfrm flipH="1">
            <a:off x="3534844" y="4663973"/>
            <a:ext cx="2286619" cy="2286619"/>
          </a:xfrm>
          <a:custGeom>
            <a:avLst/>
            <a:gdLst/>
            <a:ahLst/>
            <a:cxnLst/>
            <a:rect l="l" t="t" r="r" b="b"/>
            <a:pathLst>
              <a:path w="2286619" h="2286619">
                <a:moveTo>
                  <a:pt x="2286618" y="0"/>
                </a:moveTo>
                <a:lnTo>
                  <a:pt x="0" y="0"/>
                </a:lnTo>
                <a:lnTo>
                  <a:pt x="0" y="2286619"/>
                </a:lnTo>
                <a:lnTo>
                  <a:pt x="2286618" y="2286619"/>
                </a:lnTo>
                <a:lnTo>
                  <a:pt x="22866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F062D1E-518B-702F-2D98-66C9E523FC1A}"/>
              </a:ext>
            </a:extLst>
          </p:cNvPr>
          <p:cNvSpPr/>
          <p:nvPr/>
        </p:nvSpPr>
        <p:spPr>
          <a:xfrm flipH="1">
            <a:off x="9567461" y="4800271"/>
            <a:ext cx="2014024" cy="2014024"/>
          </a:xfrm>
          <a:custGeom>
            <a:avLst/>
            <a:gdLst/>
            <a:ahLst/>
            <a:cxnLst/>
            <a:rect l="l" t="t" r="r" b="b"/>
            <a:pathLst>
              <a:path w="2014024" h="2014024">
                <a:moveTo>
                  <a:pt x="2014023" y="0"/>
                </a:moveTo>
                <a:lnTo>
                  <a:pt x="0" y="0"/>
                </a:lnTo>
                <a:lnTo>
                  <a:pt x="0" y="2014023"/>
                </a:lnTo>
                <a:lnTo>
                  <a:pt x="2014023" y="2014023"/>
                </a:lnTo>
                <a:lnTo>
                  <a:pt x="201402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dirty="0">
              <a:solidFill>
                <a:srgbClr val="4F0036"/>
              </a:solidFill>
            </a:endParaRP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0438271-56F7-C578-04E6-BCA60ECE428D}"/>
              </a:ext>
            </a:extLst>
          </p:cNvPr>
          <p:cNvSpPr/>
          <p:nvPr/>
        </p:nvSpPr>
        <p:spPr>
          <a:xfrm flipH="1">
            <a:off x="14899001" y="4627133"/>
            <a:ext cx="2360299" cy="2360299"/>
          </a:xfrm>
          <a:custGeom>
            <a:avLst/>
            <a:gdLst/>
            <a:ahLst/>
            <a:cxnLst/>
            <a:rect l="l" t="t" r="r" b="b"/>
            <a:pathLst>
              <a:path w="2360299" h="2360299">
                <a:moveTo>
                  <a:pt x="2360299" y="0"/>
                </a:moveTo>
                <a:lnTo>
                  <a:pt x="0" y="0"/>
                </a:lnTo>
                <a:lnTo>
                  <a:pt x="0" y="2360299"/>
                </a:lnTo>
                <a:lnTo>
                  <a:pt x="2360299" y="2360299"/>
                </a:lnTo>
                <a:lnTo>
                  <a:pt x="236029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B0C66A-EB32-75CA-94A5-56B4E005688D}"/>
              </a:ext>
            </a:extLst>
          </p:cNvPr>
          <p:cNvSpPr txBox="1"/>
          <p:nvPr/>
        </p:nvSpPr>
        <p:spPr>
          <a:xfrm>
            <a:off x="13339851" y="6556545"/>
            <a:ext cx="54785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enhancements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7786D213-3B87-454C-3D3A-36B880FB2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8014" y="7181424"/>
            <a:ext cx="5302271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rgbClr val="4F0036"/>
              </a:solidFill>
              <a:effectLst/>
              <a:latin typeface="Changa SemiBold" panose="020B0604020202020204" charset="-78"/>
              <a:cs typeface="Changa SemiBold" panose="020B0604020202020204" charset="-7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4F0036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Use high-definition cameras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4F0036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Optimize motors and robotic arm design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4F0036"/>
                </a:solidFill>
                <a:effectLst/>
                <a:latin typeface="Changa SemiBold" panose="020B0604020202020204" charset="-78"/>
                <a:cs typeface="Changa SemiBold" panose="020B0604020202020204" charset="-78"/>
              </a:rPr>
              <a:t>Use dedicated servers for communication </a:t>
            </a: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id="{1F505FEB-20F7-D31D-627A-1670C72F18C5}"/>
              </a:ext>
            </a:extLst>
          </p:cNvPr>
          <p:cNvGrpSpPr/>
          <p:nvPr/>
        </p:nvGrpSpPr>
        <p:grpSpPr>
          <a:xfrm>
            <a:off x="2247374" y="6758881"/>
            <a:ext cx="4862876" cy="1996129"/>
            <a:chOff x="1624899" y="-569956"/>
            <a:chExt cx="6483835" cy="2661508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91C707B9-5EAF-B8A7-883B-B2930A84973D}"/>
                </a:ext>
              </a:extLst>
            </p:cNvPr>
            <p:cNvSpPr txBox="1"/>
            <p:nvPr/>
          </p:nvSpPr>
          <p:spPr>
            <a:xfrm>
              <a:off x="1718384" y="-569956"/>
              <a:ext cx="6390350" cy="15132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Broader Applications</a:t>
              </a:r>
              <a:endParaRPr lang="en-US" sz="5000" dirty="0">
                <a:solidFill>
                  <a:schemeClr val="bg1"/>
                </a:solidFill>
                <a:latin typeface="Changa SemiBold" panose="020B0604020202020204" charset="-78"/>
                <a:ea typeface="Changa SemiBold"/>
                <a:cs typeface="Changa SemiBold" panose="020B0604020202020204" charset="-78"/>
                <a:sym typeface="Changa SemiBold"/>
              </a:endParaRPr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CE600FAB-A2FE-0AF2-BDB4-DE1588E27493}"/>
                </a:ext>
              </a:extLst>
            </p:cNvPr>
            <p:cNvSpPr txBox="1"/>
            <p:nvPr/>
          </p:nvSpPr>
          <p:spPr>
            <a:xfrm>
              <a:off x="1624899" y="1059644"/>
              <a:ext cx="6390350" cy="103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 rtl="1">
                <a:lnSpc>
                  <a:spcPts val="2939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4F0036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-Manufacturing, Healthcare, Robotics, Research</a:t>
              </a:r>
              <a:endParaRPr lang="ar-EG" sz="2500" u="none" dirty="0">
                <a:solidFill>
                  <a:srgbClr val="4F0036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5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48431" y="-265753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7017784" y="1044747"/>
            <a:ext cx="381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852468" y="1579694"/>
            <a:ext cx="406832" cy="406832"/>
            <a:chOff x="6705600" y="1371600"/>
            <a:chExt cx="10972800" cy="10972800"/>
          </a:xfrm>
        </p:grpSpPr>
        <p:sp>
          <p:nvSpPr>
            <p:cNvPr id="7" name="Freeform 7"/>
            <p:cNvSpPr/>
            <p:nvPr/>
          </p:nvSpPr>
          <p:spPr>
            <a:xfrm flipH="1"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10981592" y="5757371"/>
                  </a:moveTo>
                  <a:cubicBezTo>
                    <a:pt x="10990384" y="7723318"/>
                    <a:pt x="9946609" y="9543701"/>
                    <a:pt x="8245499" y="10529222"/>
                  </a:cubicBezTo>
                  <a:cubicBezTo>
                    <a:pt x="6544389" y="11514742"/>
                    <a:pt x="4445994" y="11514742"/>
                    <a:pt x="2744884" y="10529222"/>
                  </a:cubicBezTo>
                  <a:cubicBezTo>
                    <a:pt x="1043775" y="9543701"/>
                    <a:pt x="0" y="7723318"/>
                    <a:pt x="8792" y="5757371"/>
                  </a:cubicBezTo>
                  <a:cubicBezTo>
                    <a:pt x="0" y="3791424"/>
                    <a:pt x="1043775" y="1971041"/>
                    <a:pt x="2744884" y="985520"/>
                  </a:cubicBezTo>
                  <a:cubicBezTo>
                    <a:pt x="4445994" y="0"/>
                    <a:pt x="6544389" y="0"/>
                    <a:pt x="8245499" y="985520"/>
                  </a:cubicBezTo>
                  <a:cubicBezTo>
                    <a:pt x="9946609" y="1971041"/>
                    <a:pt x="10990384" y="3791424"/>
                    <a:pt x="109815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842943" y="3825303"/>
            <a:ext cx="406832" cy="406832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 flipH="1"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10981592" y="5757371"/>
                  </a:moveTo>
                  <a:cubicBezTo>
                    <a:pt x="10990384" y="7723318"/>
                    <a:pt x="9946609" y="9543701"/>
                    <a:pt x="8245499" y="10529222"/>
                  </a:cubicBezTo>
                  <a:cubicBezTo>
                    <a:pt x="6544389" y="11514742"/>
                    <a:pt x="4445994" y="11514742"/>
                    <a:pt x="2744884" y="10529222"/>
                  </a:cubicBezTo>
                  <a:cubicBezTo>
                    <a:pt x="1043775" y="9543701"/>
                    <a:pt x="0" y="7723318"/>
                    <a:pt x="8792" y="5757371"/>
                  </a:cubicBezTo>
                  <a:cubicBezTo>
                    <a:pt x="0" y="3791424"/>
                    <a:pt x="1043775" y="1971041"/>
                    <a:pt x="2744884" y="985520"/>
                  </a:cubicBezTo>
                  <a:cubicBezTo>
                    <a:pt x="4445994" y="0"/>
                    <a:pt x="6544389" y="0"/>
                    <a:pt x="8245499" y="985520"/>
                  </a:cubicBezTo>
                  <a:cubicBezTo>
                    <a:pt x="9946609" y="1971041"/>
                    <a:pt x="10990384" y="3791424"/>
                    <a:pt x="10981592" y="5757371"/>
                  </a:cubicBezTo>
                  <a:close/>
                </a:path>
              </a:pathLst>
            </a:custGeom>
            <a:solidFill>
              <a:srgbClr val="BD85F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842943" y="6070912"/>
            <a:ext cx="406832" cy="406832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 flipH="1"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10981592" y="5757371"/>
                  </a:moveTo>
                  <a:cubicBezTo>
                    <a:pt x="10990384" y="7723318"/>
                    <a:pt x="9946609" y="9543701"/>
                    <a:pt x="8245499" y="10529222"/>
                  </a:cubicBezTo>
                  <a:cubicBezTo>
                    <a:pt x="6544389" y="11514742"/>
                    <a:pt x="4445994" y="11514742"/>
                    <a:pt x="2744884" y="10529222"/>
                  </a:cubicBezTo>
                  <a:cubicBezTo>
                    <a:pt x="1043775" y="9543701"/>
                    <a:pt x="0" y="7723318"/>
                    <a:pt x="8792" y="5757371"/>
                  </a:cubicBezTo>
                  <a:cubicBezTo>
                    <a:pt x="0" y="3791424"/>
                    <a:pt x="1043775" y="1971041"/>
                    <a:pt x="2744884" y="985520"/>
                  </a:cubicBezTo>
                  <a:cubicBezTo>
                    <a:pt x="4445994" y="0"/>
                    <a:pt x="6544389" y="0"/>
                    <a:pt x="8245499" y="985520"/>
                  </a:cubicBezTo>
                  <a:cubicBezTo>
                    <a:pt x="9946609" y="1971041"/>
                    <a:pt x="10990384" y="3791424"/>
                    <a:pt x="109815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94503" y="1001885"/>
            <a:ext cx="4792762" cy="1152341"/>
            <a:chOff x="0" y="-57149"/>
            <a:chExt cx="6390350" cy="153645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49"/>
              <a:ext cx="6390350" cy="743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  <a:rtl/>
                </a:rPr>
                <a:t>Biomedical Field</a:t>
              </a:r>
              <a:endParaRPr lang="ar-EG" sz="4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97950"/>
              <a:ext cx="6390350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Remote surgeries, rehabilitation</a:t>
              </a:r>
              <a:endParaRPr lang="ar-EG" sz="2400" dirty="0">
                <a:solidFill>
                  <a:schemeClr val="bg1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494503" y="5493103"/>
            <a:ext cx="4792762" cy="1152341"/>
            <a:chOff x="0" y="-57149"/>
            <a:chExt cx="6390350" cy="153645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49"/>
              <a:ext cx="6390350" cy="743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Research</a:t>
              </a:r>
              <a:endParaRPr lang="ar-EG" sz="4000" dirty="0">
                <a:solidFill>
                  <a:schemeClr val="bg1"/>
                </a:solidFill>
                <a:latin typeface="Changa SemiBold" panose="020B0604020202020204" charset="-78"/>
                <a:ea typeface="Changa SemiBold"/>
                <a:cs typeface="Changa SemiBold" panose="020B0604020202020204" charset="-78"/>
                <a:sym typeface="Changa SemiBold"/>
                <a:rtl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97950"/>
              <a:ext cx="6390350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Automation in various sectors</a:t>
              </a:r>
              <a:endParaRPr lang="ar-EG" sz="2400" dirty="0">
                <a:solidFill>
                  <a:schemeClr val="bg1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494503" y="3247494"/>
            <a:ext cx="4792762" cy="1152341"/>
            <a:chOff x="0" y="-57149"/>
            <a:chExt cx="6390350" cy="153645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49"/>
              <a:ext cx="6390350" cy="743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Industrial use </a:t>
              </a:r>
              <a:endParaRPr lang="ar-EG" sz="4000" dirty="0">
                <a:solidFill>
                  <a:schemeClr val="bg1"/>
                </a:solidFill>
                <a:latin typeface="Changa SemiBold" panose="020B0604020202020204" charset="-78"/>
                <a:ea typeface="Changa SemiBold"/>
                <a:cs typeface="Changa SemiBold" panose="020B0604020202020204" charset="-78"/>
                <a:sym typeface="Changa SemiBold"/>
                <a:rtl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97950"/>
              <a:ext cx="6390350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Material handling, precision tasks</a:t>
              </a:r>
              <a:endParaRPr lang="ar-EG" sz="2400" dirty="0">
                <a:solidFill>
                  <a:schemeClr val="bg1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75416" y="7044363"/>
            <a:ext cx="11620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1">
              <a:lnSpc>
                <a:spcPts val="9599"/>
              </a:lnSpc>
            </a:pPr>
            <a:r>
              <a:rPr lang="en-US" sz="8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Practical Applications</a:t>
            </a:r>
            <a:endParaRPr lang="ar-EG" sz="7999" dirty="0">
              <a:solidFill>
                <a:schemeClr val="bg1"/>
              </a:solidFill>
              <a:latin typeface="Changa SemiBold" panose="020B0604020202020204" charset="-78"/>
              <a:ea typeface="Changa SemiBold"/>
              <a:cs typeface="Changa SemiBold" panose="020B0604020202020204" charset="-78"/>
              <a:sym typeface="Changa SemiBold"/>
              <a:rtl/>
            </a:endParaRPr>
          </a:p>
        </p:txBody>
      </p:sp>
      <p:sp>
        <p:nvSpPr>
          <p:cNvPr id="29" name="Freeform 29"/>
          <p:cNvSpPr/>
          <p:nvPr/>
        </p:nvSpPr>
        <p:spPr>
          <a:xfrm flipH="1">
            <a:off x="-472449" y="5159547"/>
            <a:ext cx="1495730" cy="1417204"/>
          </a:xfrm>
          <a:custGeom>
            <a:avLst/>
            <a:gdLst/>
            <a:ahLst/>
            <a:cxnLst/>
            <a:rect l="l" t="t" r="r" b="b"/>
            <a:pathLst>
              <a:path w="1495730" h="1417204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0C85EBE1-6D44-A687-9E6B-8A05DF3F680E}"/>
              </a:ext>
            </a:extLst>
          </p:cNvPr>
          <p:cNvSpPr/>
          <p:nvPr/>
        </p:nvSpPr>
        <p:spPr>
          <a:xfrm rot="297564" flipH="1">
            <a:off x="4525590" y="-3509206"/>
            <a:ext cx="7090520" cy="6780310"/>
          </a:xfrm>
          <a:custGeom>
            <a:avLst/>
            <a:gdLst/>
            <a:ahLst/>
            <a:cxnLst/>
            <a:rect l="l" t="t" r="r" b="b"/>
            <a:pathLst>
              <a:path w="7090520" h="6780310">
                <a:moveTo>
                  <a:pt x="7090520" y="0"/>
                </a:moveTo>
                <a:lnTo>
                  <a:pt x="0" y="0"/>
                </a:lnTo>
                <a:lnTo>
                  <a:pt x="0" y="6780310"/>
                </a:lnTo>
                <a:lnTo>
                  <a:pt x="7090520" y="6780310"/>
                </a:lnTo>
                <a:lnTo>
                  <a:pt x="709052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520766" flipH="1">
            <a:off x="12860852" y="5220445"/>
            <a:ext cx="7090520" cy="6780310"/>
          </a:xfrm>
          <a:custGeom>
            <a:avLst/>
            <a:gdLst/>
            <a:ahLst/>
            <a:cxnLst/>
            <a:rect l="l" t="t" r="r" b="b"/>
            <a:pathLst>
              <a:path w="7090520" h="6780310">
                <a:moveTo>
                  <a:pt x="7090520" y="0"/>
                </a:moveTo>
                <a:lnTo>
                  <a:pt x="0" y="0"/>
                </a:lnTo>
                <a:lnTo>
                  <a:pt x="0" y="6780310"/>
                </a:lnTo>
                <a:lnTo>
                  <a:pt x="7090520" y="6780310"/>
                </a:lnTo>
                <a:lnTo>
                  <a:pt x="709052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12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49996" y="1552053"/>
            <a:ext cx="840930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9599"/>
              </a:lnSpc>
            </a:pPr>
            <a:r>
              <a:rPr lang="en-US" sz="8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Conclusion</a:t>
            </a:r>
            <a:endParaRPr lang="ar-EG" sz="7999" dirty="0">
              <a:solidFill>
                <a:schemeClr val="bg1"/>
              </a:solidFill>
              <a:latin typeface="Changa SemiBold" panose="020B0604020202020204" charset="-78"/>
              <a:ea typeface="Changa SemiBold"/>
              <a:cs typeface="Changa SemiBold" panose="020B0604020202020204" charset="-78"/>
              <a:sym typeface="Changa SemiBold"/>
              <a:rtl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0999" y="1184456"/>
            <a:ext cx="6176643" cy="224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3464"/>
              </a:lnSpc>
              <a:spcBef>
                <a:spcPct val="0"/>
              </a:spcBef>
            </a:pPr>
            <a:r>
              <a:rPr lang="en-US" sz="3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-The project successfully demonstrated the integration of hardware and software to remotely control a robotic arm, achieving its primary objectives.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C369A-C74C-258B-A75D-5A16DF354D92}"/>
              </a:ext>
            </a:extLst>
          </p:cNvPr>
          <p:cNvSpPr txBox="1"/>
          <p:nvPr/>
        </p:nvSpPr>
        <p:spPr>
          <a:xfrm>
            <a:off x="380999" y="4078190"/>
            <a:ext cx="853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-The challenges faced provided valuable learning experiences, enhancing technical and problem-solving skills. </a:t>
            </a:r>
          </a:p>
          <a:p>
            <a:endParaRPr lang="en-US" sz="3000" dirty="0">
              <a:solidFill>
                <a:srgbClr val="4F003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A8A82-69B8-9427-AFE0-567D0E05D919}"/>
              </a:ext>
            </a:extLst>
          </p:cNvPr>
          <p:cNvSpPr txBox="1"/>
          <p:nvPr/>
        </p:nvSpPr>
        <p:spPr>
          <a:xfrm>
            <a:off x="380999" y="6471467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-Future improvements will focus on increasing precision, optimizing communication, and exploring real-world applications in fields like automation and manufacturing.</a:t>
            </a:r>
            <a:endParaRPr lang="ar-EG" sz="3000" dirty="0">
              <a:solidFill>
                <a:schemeClr val="bg1"/>
              </a:solidFill>
              <a:latin typeface="Changa SemiBold" panose="020B0604020202020204" charset="-78"/>
              <a:ea typeface="Cairo Extra-Light"/>
              <a:cs typeface="Changa SemiBold" panose="020B0604020202020204" charset="-78"/>
              <a:sym typeface="Cairo Extra-Light"/>
              <a:rtl/>
            </a:endParaRPr>
          </a:p>
          <a:p>
            <a:endParaRPr lang="en-US" sz="3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0F56-C01B-DF0B-B1E5-F4DEDA813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8A81ED-55DA-2E3A-F9CF-61BF85BF9310}"/>
              </a:ext>
            </a:extLst>
          </p:cNvPr>
          <p:cNvSpPr/>
          <p:nvPr/>
        </p:nvSpPr>
        <p:spPr>
          <a:xfrm flipH="1">
            <a:off x="-256502" y="-265753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4C39FE7-890C-F1A9-2918-1B518BED53CE}"/>
              </a:ext>
            </a:extLst>
          </p:cNvPr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063CB9D2-237E-E568-6C01-74978D2BB243}"/>
                </a:ext>
              </a:extLst>
            </p:cNvPr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24C7E19-6F2F-CBFB-E95B-CF2C7012B3E3}"/>
                </a:ext>
              </a:extLst>
            </p:cNvPr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02</a:t>
              </a: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59D1C21-C83D-F0BD-0808-9F03E337596B}"/>
              </a:ext>
            </a:extLst>
          </p:cNvPr>
          <p:cNvSpPr txBox="1"/>
          <p:nvPr/>
        </p:nvSpPr>
        <p:spPr>
          <a:xfrm>
            <a:off x="5701250" y="2630592"/>
            <a:ext cx="115580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Introduction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D8B7F8EA-5A7F-1124-3E59-C40B332B1086}"/>
              </a:ext>
            </a:extLst>
          </p:cNvPr>
          <p:cNvSpPr/>
          <p:nvPr/>
        </p:nvSpPr>
        <p:spPr>
          <a:xfrm rot="16997521" flipH="1">
            <a:off x="-4703288" y="4906626"/>
            <a:ext cx="9584758" cy="9368207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647390C4-C1C8-914E-3EBB-17CDC5F5CC54}"/>
              </a:ext>
            </a:extLst>
          </p:cNvPr>
          <p:cNvSpPr/>
          <p:nvPr/>
        </p:nvSpPr>
        <p:spPr>
          <a:xfrm rot="3413266" flipH="1">
            <a:off x="16666603" y="-1453020"/>
            <a:ext cx="3613780" cy="3455678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CCA10894-B285-4D0C-E800-E06977648487}"/>
              </a:ext>
            </a:extLst>
          </p:cNvPr>
          <p:cNvSpPr/>
          <p:nvPr/>
        </p:nvSpPr>
        <p:spPr>
          <a:xfrm rot="18245169" flipH="1">
            <a:off x="4150866" y="6492669"/>
            <a:ext cx="1495730" cy="1417204"/>
          </a:xfrm>
          <a:custGeom>
            <a:avLst/>
            <a:gdLst/>
            <a:ahLst/>
            <a:cxnLst/>
            <a:rect l="l" t="t" r="r" b="b"/>
            <a:pathLst>
              <a:path w="1495730" h="1417204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64B5C5-9C70-D935-912D-636BE04787C0}"/>
              </a:ext>
            </a:extLst>
          </p:cNvPr>
          <p:cNvSpPr txBox="1"/>
          <p:nvPr/>
        </p:nvSpPr>
        <p:spPr>
          <a:xfrm>
            <a:off x="5759994" y="3615760"/>
            <a:ext cx="666060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  <a:latin typeface="Changa SemiBold" panose="020B0604020202020204" charset="-78"/>
                <a:cs typeface="Changa SemiBold" panose="020B0604020202020204" charset="-78"/>
              </a:rPr>
              <a:t>Purpose</a:t>
            </a:r>
          </a:p>
          <a:p>
            <a:r>
              <a:rPr lang="en-US" sz="32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-To enable remote surgical control via robotic arm for doctors</a:t>
            </a:r>
          </a:p>
          <a:p>
            <a:endParaRPr lang="en-US" sz="4400" dirty="0">
              <a:latin typeface="Changa SemiBold" panose="020B0604020202020204" charset="-78"/>
              <a:cs typeface="Changa SemiBold" panose="020B060402020202020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BBA71-E0FD-214F-5688-A80DB6DE291A}"/>
              </a:ext>
            </a:extLst>
          </p:cNvPr>
          <p:cNvSpPr txBox="1"/>
          <p:nvPr/>
        </p:nvSpPr>
        <p:spPr>
          <a:xfrm>
            <a:off x="372262" y="307021"/>
            <a:ext cx="940050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  <a:latin typeface="Changa SemiBold" panose="020B0604020202020204" charset="-78"/>
                <a:cs typeface="Changa SemiBold" panose="020B0604020202020204" charset="-78"/>
              </a:rPr>
              <a:t>Key Problems</a:t>
            </a:r>
          </a:p>
          <a:p>
            <a:r>
              <a:rPr lang="en-US" sz="36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-Doctor’s physical unavailability</a:t>
            </a:r>
          </a:p>
          <a:p>
            <a:r>
              <a:rPr lang="en-US" sz="36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-Time-sensitive operations</a:t>
            </a:r>
          </a:p>
        </p:txBody>
      </p:sp>
    </p:spTree>
    <p:extLst>
      <p:ext uri="{BB962C8B-B14F-4D97-AF65-F5344CB8AC3E}">
        <p14:creationId xmlns:p14="http://schemas.microsoft.com/office/powerpoint/2010/main" val="58712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6E2EF-A862-F7FA-F985-79EFCCD9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B21D77-E319-7F05-30C9-19A55CEE1BDB}"/>
              </a:ext>
            </a:extLst>
          </p:cNvPr>
          <p:cNvSpPr/>
          <p:nvPr/>
        </p:nvSpPr>
        <p:spPr>
          <a:xfrm flipH="1">
            <a:off x="-256502" y="-265753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5F155B0-BBAD-1A89-6D3A-AFC86C122D24}"/>
              </a:ext>
            </a:extLst>
          </p:cNvPr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841AD6A0-E442-9E4D-C478-2441DA93C91D}"/>
                </a:ext>
              </a:extLst>
            </p:cNvPr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464F02F-D2FE-F2A7-4428-0AD697D0E384}"/>
                </a:ext>
              </a:extLst>
            </p:cNvPr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02</a:t>
              </a: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C5DCDEC-33AA-6FE1-24A1-C7FC3BDB4E90}"/>
              </a:ext>
            </a:extLst>
          </p:cNvPr>
          <p:cNvSpPr txBox="1"/>
          <p:nvPr/>
        </p:nvSpPr>
        <p:spPr>
          <a:xfrm>
            <a:off x="5701250" y="2630592"/>
            <a:ext cx="115580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FF88A-BBA1-E056-86F2-A6A3766C1B51}"/>
              </a:ext>
            </a:extLst>
          </p:cNvPr>
          <p:cNvSpPr txBox="1"/>
          <p:nvPr/>
        </p:nvSpPr>
        <p:spPr>
          <a:xfrm>
            <a:off x="372262" y="307021"/>
            <a:ext cx="940050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  <a:latin typeface="Changa SemiBold" panose="020B0604020202020204" charset="-78"/>
                <a:cs typeface="Changa SemiBold" panose="020B0604020202020204" charset="-78"/>
              </a:rPr>
              <a:t>Key Problems</a:t>
            </a:r>
          </a:p>
          <a:p>
            <a:r>
              <a:rPr lang="en-US" sz="36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-Doctor’s physical unavailability</a:t>
            </a:r>
          </a:p>
          <a:p>
            <a:r>
              <a:rPr lang="en-US" sz="36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-Time-sensitive operations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2A9DF864-0ECE-69C7-DEE3-3B97B26FDD6E}"/>
              </a:ext>
            </a:extLst>
          </p:cNvPr>
          <p:cNvSpPr/>
          <p:nvPr/>
        </p:nvSpPr>
        <p:spPr>
          <a:xfrm rot="16997521" flipH="1">
            <a:off x="-5380323" y="3638621"/>
            <a:ext cx="9584758" cy="9368207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18106983-654C-5400-374D-EA0A02DFA07D}"/>
              </a:ext>
            </a:extLst>
          </p:cNvPr>
          <p:cNvSpPr/>
          <p:nvPr/>
        </p:nvSpPr>
        <p:spPr>
          <a:xfrm rot="7323890" flipH="1">
            <a:off x="16666603" y="-1453020"/>
            <a:ext cx="3613780" cy="3455678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D42F8E4B-B374-7D31-7FEC-44286F7217D3}"/>
              </a:ext>
            </a:extLst>
          </p:cNvPr>
          <p:cNvSpPr/>
          <p:nvPr/>
        </p:nvSpPr>
        <p:spPr>
          <a:xfrm rot="18245169" flipH="1">
            <a:off x="2230296" y="4157697"/>
            <a:ext cx="1495730" cy="1417204"/>
          </a:xfrm>
          <a:custGeom>
            <a:avLst/>
            <a:gdLst/>
            <a:ahLst/>
            <a:cxnLst/>
            <a:rect l="l" t="t" r="r" b="b"/>
            <a:pathLst>
              <a:path w="1495730" h="1417204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D82FF0-2CD8-61A3-7E20-97F385BCBC5B}"/>
              </a:ext>
            </a:extLst>
          </p:cNvPr>
          <p:cNvSpPr txBox="1"/>
          <p:nvPr/>
        </p:nvSpPr>
        <p:spPr>
          <a:xfrm>
            <a:off x="5759994" y="3615760"/>
            <a:ext cx="666060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  <a:latin typeface="Changa SemiBold" panose="020B0604020202020204" charset="-78"/>
                <a:cs typeface="Changa SemiBold" panose="020B0604020202020204" charset="-78"/>
              </a:rPr>
              <a:t>Purpose</a:t>
            </a:r>
          </a:p>
          <a:p>
            <a:r>
              <a:rPr lang="en-US" sz="32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-To enable remote surgical control via robotic arm for doctors</a:t>
            </a:r>
          </a:p>
          <a:p>
            <a:endParaRPr lang="en-US" sz="4400" dirty="0">
              <a:latin typeface="Changa SemiBold" panose="020B0604020202020204" charset="-78"/>
              <a:cs typeface="Changa SemiBold" panose="020B0604020202020204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F5BBA-F649-776D-814A-4C48F786DF34}"/>
              </a:ext>
            </a:extLst>
          </p:cNvPr>
          <p:cNvSpPr txBox="1"/>
          <p:nvPr/>
        </p:nvSpPr>
        <p:spPr>
          <a:xfrm>
            <a:off x="12731306" y="7140906"/>
            <a:ext cx="50278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  <a:latin typeface="Changa SemiBold" panose="020B0604020202020204" charset="-78"/>
                <a:cs typeface="Changa SemiBold" panose="020B0604020202020204" charset="-78"/>
              </a:rPr>
              <a:t>Key solutions</a:t>
            </a:r>
          </a:p>
          <a:p>
            <a:r>
              <a:rPr lang="en-US" sz="32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-Real-time gesture control with the IMU sensors</a:t>
            </a:r>
          </a:p>
          <a:p>
            <a:r>
              <a:rPr lang="en-US" sz="3200" dirty="0">
                <a:solidFill>
                  <a:srgbClr val="4F0036"/>
                </a:solidFill>
                <a:latin typeface="Changa SemiBold" panose="020B0604020202020204" charset="-78"/>
                <a:cs typeface="Changa SemiBold" panose="020B0604020202020204" charset="-78"/>
              </a:rPr>
              <a:t>-Patient monitoring and AI integration  </a:t>
            </a:r>
          </a:p>
        </p:txBody>
      </p:sp>
    </p:spTree>
    <p:extLst>
      <p:ext uri="{BB962C8B-B14F-4D97-AF65-F5344CB8AC3E}">
        <p14:creationId xmlns:p14="http://schemas.microsoft.com/office/powerpoint/2010/main" val="229686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72449" y="0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03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326496" y="8056933"/>
            <a:ext cx="593280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9599"/>
              </a:lnSpc>
            </a:pPr>
            <a:r>
              <a:rPr lang="en-US" sz="7999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Objectives</a:t>
            </a:r>
            <a:endParaRPr lang="ar-EG" sz="7999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85717" y="1648695"/>
            <a:ext cx="337313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Remote control of robotic arm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85717" y="3073752"/>
            <a:ext cx="338516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Gesture-based motion control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80299" y="4504276"/>
            <a:ext cx="390863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Real-time feedback with patient vitals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DDC28093-2A25-6B73-5E11-1D4226D5902D}"/>
              </a:ext>
            </a:extLst>
          </p:cNvPr>
          <p:cNvSpPr txBox="1"/>
          <p:nvPr/>
        </p:nvSpPr>
        <p:spPr>
          <a:xfrm>
            <a:off x="6990255" y="7520822"/>
            <a:ext cx="316859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Addressing doctor unavailability</a:t>
            </a:r>
            <a:endParaRPr lang="en-US" sz="2999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001B8C3-D2F4-0E24-252D-96ED3F807F3C}"/>
              </a:ext>
            </a:extLst>
          </p:cNvPr>
          <p:cNvSpPr txBox="1"/>
          <p:nvPr/>
        </p:nvSpPr>
        <p:spPr>
          <a:xfrm>
            <a:off x="7218855" y="5933339"/>
            <a:ext cx="293999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Integration of data inputs</a:t>
            </a:r>
            <a:endParaRPr lang="en-US" sz="2999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A59BB6-9C8E-6A46-B051-0F2ACC8C1F68}"/>
              </a:ext>
            </a:extLst>
          </p:cNvPr>
          <p:cNvSpPr txBox="1"/>
          <p:nvPr/>
        </p:nvSpPr>
        <p:spPr>
          <a:xfrm>
            <a:off x="10322761" y="1691691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0C991F-576A-B8C3-E26D-6A59141165E1}"/>
              </a:ext>
            </a:extLst>
          </p:cNvPr>
          <p:cNvSpPr txBox="1"/>
          <p:nvPr/>
        </p:nvSpPr>
        <p:spPr>
          <a:xfrm>
            <a:off x="10284661" y="3076287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08379-B9AD-4C6C-2686-822F0244B4C2}"/>
              </a:ext>
            </a:extLst>
          </p:cNvPr>
          <p:cNvSpPr txBox="1"/>
          <p:nvPr/>
        </p:nvSpPr>
        <p:spPr>
          <a:xfrm>
            <a:off x="10322761" y="450326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4519E8-7045-E799-682E-3C994A39437D}"/>
              </a:ext>
            </a:extLst>
          </p:cNvPr>
          <p:cNvSpPr txBox="1"/>
          <p:nvPr/>
        </p:nvSpPr>
        <p:spPr>
          <a:xfrm>
            <a:off x="10251001" y="5936580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2D46E8-13C8-C013-DCD4-B71A1E32909A}"/>
              </a:ext>
            </a:extLst>
          </p:cNvPr>
          <p:cNvSpPr txBox="1"/>
          <p:nvPr/>
        </p:nvSpPr>
        <p:spPr>
          <a:xfrm>
            <a:off x="10297361" y="755421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5</a:t>
            </a: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668240F5-7515-E21F-FBD5-E71285E0F42D}"/>
              </a:ext>
            </a:extLst>
          </p:cNvPr>
          <p:cNvSpPr/>
          <p:nvPr/>
        </p:nvSpPr>
        <p:spPr>
          <a:xfrm rot="18402700" flipH="1">
            <a:off x="14934546" y="2469644"/>
            <a:ext cx="3613780" cy="3455678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">
            <a:extLst>
              <a:ext uri="{FF2B5EF4-FFF2-40B4-BE49-F238E27FC236}">
                <a16:creationId xmlns:a16="http://schemas.microsoft.com/office/drawing/2014/main" id="{4BF992A2-E23D-6FF5-EFA0-0EDEA3D69CAD}"/>
              </a:ext>
            </a:extLst>
          </p:cNvPr>
          <p:cNvSpPr/>
          <p:nvPr/>
        </p:nvSpPr>
        <p:spPr>
          <a:xfrm rot="9467462" flipH="1">
            <a:off x="-4885452" y="-3277939"/>
            <a:ext cx="9584758" cy="9368207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3">
            <a:extLst>
              <a:ext uri="{FF2B5EF4-FFF2-40B4-BE49-F238E27FC236}">
                <a16:creationId xmlns:a16="http://schemas.microsoft.com/office/drawing/2014/main" id="{6FD5371C-92C6-FE26-5506-B252B68FF02C}"/>
              </a:ext>
            </a:extLst>
          </p:cNvPr>
          <p:cNvSpPr/>
          <p:nvPr/>
        </p:nvSpPr>
        <p:spPr>
          <a:xfrm rot="18245169" flipH="1">
            <a:off x="537151" y="8477756"/>
            <a:ext cx="1495730" cy="1417204"/>
          </a:xfrm>
          <a:custGeom>
            <a:avLst/>
            <a:gdLst/>
            <a:ahLst/>
            <a:cxnLst/>
            <a:rect l="l" t="t" r="r" b="b"/>
            <a:pathLst>
              <a:path w="1495730" h="1417204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72449" y="-441145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7" name="AutoShape 7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04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5032" y="7866027"/>
            <a:ext cx="756013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9599"/>
              </a:lnSpc>
            </a:pPr>
            <a:r>
              <a:rPr lang="en-US" sz="7999" dirty="0">
                <a:solidFill>
                  <a:srgbClr val="4F0036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System architecture</a:t>
            </a:r>
            <a:endParaRPr lang="ar-EG" sz="7999" dirty="0">
              <a:solidFill>
                <a:srgbClr val="4F0036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081850" y="3063041"/>
            <a:ext cx="6323292" cy="4291191"/>
            <a:chOff x="0" y="-7634"/>
            <a:chExt cx="8431056" cy="5721587"/>
          </a:xfrm>
        </p:grpSpPr>
        <p:sp>
          <p:nvSpPr>
            <p:cNvPr id="11" name="TextBox 11"/>
            <p:cNvSpPr txBox="1"/>
            <p:nvPr/>
          </p:nvSpPr>
          <p:spPr>
            <a:xfrm>
              <a:off x="195979" y="-7634"/>
              <a:ext cx="8235077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4F0036"/>
                  </a:solidFill>
                  <a:latin typeface="Changa SemiBold"/>
                  <a:ea typeface="Changa SemiBold"/>
                  <a:cs typeface="Changa SemiBold"/>
                  <a:sym typeface="Changa SemiBold"/>
                  <a:rtl/>
                </a:rPr>
                <a:t>IMU sensors </a:t>
              </a:r>
              <a:endParaRPr lang="en-US" sz="2999" dirty="0">
                <a:solidFill>
                  <a:srgbClr val="4F0036"/>
                </a:solidFill>
                <a:latin typeface="Changa SemiBold"/>
                <a:ea typeface="Changa SemiBold"/>
                <a:cs typeface="Changa SemiBold"/>
                <a:sym typeface="Changa Semi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7600" y="850906"/>
              <a:ext cx="8235077" cy="1527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 rtl="1">
                <a:lnSpc>
                  <a:spcPts val="2939"/>
                </a:lnSpc>
                <a:spcBef>
                  <a:spcPct val="0"/>
                </a:spcBef>
              </a:pPr>
              <a:r>
                <a:rPr lang="en-US" sz="3200" u="none" dirty="0">
                  <a:solidFill>
                    <a:srgbClr val="FFFFFF"/>
                  </a:solidFill>
                  <a:latin typeface="Changa SemiBold" panose="020B0604020202020204" charset="-78"/>
                  <a:ea typeface="Cairo Extra-Light"/>
                  <a:cs typeface="Changa SemiBold" panose="020B0604020202020204" charset="-78"/>
                  <a:sym typeface="Cairo Extra-Light"/>
                  <a:rtl/>
                </a:rPr>
                <a:t>We used the 10DOF version to control the tilt, rotation and movement of the hand </a:t>
              </a:r>
              <a:endParaRPr lang="ar-EG" sz="3200" u="none" dirty="0">
                <a:solidFill>
                  <a:srgbClr val="FFFFFF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91082"/>
              <a:ext cx="8235077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4F0036"/>
                  </a:solidFill>
                  <a:latin typeface="Changa SemiBold"/>
                  <a:ea typeface="Changa SemiBold"/>
                  <a:cs typeface="Changa SemiBold"/>
                  <a:sym typeface="Changa SemiBold"/>
                  <a:rtl/>
                </a:rPr>
                <a:t>ESP8266</a:t>
              </a:r>
              <a:endParaRPr lang="en-US" sz="2999" dirty="0">
                <a:solidFill>
                  <a:srgbClr val="4F0036"/>
                </a:solidFill>
                <a:latin typeface="Changa SemiBold"/>
                <a:ea typeface="Changa SemiBold"/>
                <a:cs typeface="Changa SemiBold"/>
                <a:sym typeface="Changa Semi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995808"/>
              <a:ext cx="8235077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4F0036"/>
                  </a:solidFill>
                  <a:latin typeface="Changa SemiBold"/>
                  <a:ea typeface="Changa SemiBold"/>
                  <a:cs typeface="Changa SemiBold"/>
                  <a:sym typeface="Changa SemiBold"/>
                  <a:rtl/>
                </a:rPr>
                <a:t>Raspberry</a:t>
              </a:r>
              <a:r>
                <a:rPr lang="en-US" sz="2999" dirty="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  <a:rtl/>
                </a:rPr>
                <a:t> </a:t>
              </a:r>
              <a:r>
                <a:rPr lang="en-US" sz="2999" dirty="0">
                  <a:solidFill>
                    <a:srgbClr val="4F0036"/>
                  </a:solidFill>
                  <a:latin typeface="Changa SemiBold"/>
                  <a:ea typeface="Changa SemiBold"/>
                  <a:cs typeface="Changa SemiBold"/>
                  <a:sym typeface="Changa SemiBold"/>
                  <a:rtl/>
                </a:rPr>
                <a:t>Pi</a:t>
              </a:r>
              <a:endParaRPr lang="en-US" sz="2999" dirty="0">
                <a:solidFill>
                  <a:srgbClr val="4F0036"/>
                </a:solidFill>
                <a:latin typeface="Changa SemiBold"/>
                <a:ea typeface="Changa SemiBold"/>
                <a:cs typeface="Changa SemiBold"/>
                <a:sym typeface="Changa SemiBold"/>
              </a:endParaRPr>
            </a:p>
          </p:txBody>
        </p:sp>
      </p:grpSp>
      <p:pic>
        <p:nvPicPr>
          <p:cNvPr id="20" name="Picture 19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831B36C-24DF-6D4F-65D8-DA3CD0B72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93" y="1023561"/>
            <a:ext cx="9767107" cy="6530188"/>
          </a:xfrm>
          <a:prstGeom prst="rect">
            <a:avLst/>
          </a:prstGeom>
          <a:effectLst>
            <a:softEdge rad="292100"/>
          </a:effectLst>
        </p:spPr>
      </p:pic>
      <p:sp>
        <p:nvSpPr>
          <p:cNvPr id="17" name="Freeform 17"/>
          <p:cNvSpPr/>
          <p:nvPr/>
        </p:nvSpPr>
        <p:spPr>
          <a:xfrm flipH="1">
            <a:off x="-2541055" y="-1190983"/>
            <a:ext cx="6626393" cy="6336488"/>
          </a:xfrm>
          <a:custGeom>
            <a:avLst/>
            <a:gdLst/>
            <a:ahLst/>
            <a:cxnLst/>
            <a:rect l="l" t="t" r="r" b="b"/>
            <a:pathLst>
              <a:path w="6626393" h="6336488">
                <a:moveTo>
                  <a:pt x="6626393" y="0"/>
                </a:moveTo>
                <a:lnTo>
                  <a:pt x="0" y="0"/>
                </a:lnTo>
                <a:lnTo>
                  <a:pt x="0" y="6336488"/>
                </a:lnTo>
                <a:lnTo>
                  <a:pt x="6626393" y="6336488"/>
                </a:lnTo>
                <a:lnTo>
                  <a:pt x="662639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>
            <a:off x="6009424" y="6448823"/>
            <a:ext cx="1495730" cy="1417204"/>
          </a:xfrm>
          <a:custGeom>
            <a:avLst/>
            <a:gdLst/>
            <a:ahLst/>
            <a:cxnLst/>
            <a:rect l="l" t="t" r="r" b="b"/>
            <a:pathLst>
              <a:path w="1495730" h="1417204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4B6C42E4-1441-041D-4155-D5F9BEC2EA0C}"/>
              </a:ext>
            </a:extLst>
          </p:cNvPr>
          <p:cNvSpPr txBox="1"/>
          <p:nvPr/>
        </p:nvSpPr>
        <p:spPr>
          <a:xfrm>
            <a:off x="11194101" y="1667280"/>
            <a:ext cx="1018532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1">
              <a:lnSpc>
                <a:spcPts val="9599"/>
              </a:lnSpc>
            </a:pPr>
            <a:r>
              <a:rPr lang="en-US" sz="7999" dirty="0">
                <a:solidFill>
                  <a:srgbClr val="4F0036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Components</a:t>
            </a:r>
            <a:endParaRPr lang="ar-EG" sz="7999" dirty="0">
              <a:solidFill>
                <a:srgbClr val="4F0036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E65D737A-9B56-A87F-DCA7-004F4D0533D4}"/>
              </a:ext>
            </a:extLst>
          </p:cNvPr>
          <p:cNvSpPr txBox="1"/>
          <p:nvPr/>
        </p:nvSpPr>
        <p:spPr>
          <a:xfrm>
            <a:off x="10892950" y="8909895"/>
            <a:ext cx="617630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4F0036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camera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0D065B99-D86E-A7A5-B231-8CE6E8A36109}"/>
              </a:ext>
            </a:extLst>
          </p:cNvPr>
          <p:cNvSpPr txBox="1"/>
          <p:nvPr/>
        </p:nvSpPr>
        <p:spPr>
          <a:xfrm>
            <a:off x="11155050" y="7473894"/>
            <a:ext cx="6176308" cy="114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2939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FFFFFF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rPr>
              <a:t>We used the 10DOF version to control the tilt, rotation and movement of the hand </a:t>
            </a:r>
            <a:endParaRPr lang="ar-EG" sz="3200" u="none" dirty="0">
              <a:solidFill>
                <a:srgbClr val="FFFFFF"/>
              </a:solidFill>
              <a:latin typeface="Changa SemiBold" panose="020B0604020202020204" charset="-78"/>
              <a:ea typeface="Cairo Extra-Light"/>
              <a:cs typeface="Changa SemiBold" panose="020B0604020202020204" charset="-78"/>
              <a:sym typeface="Cairo Extra-Light"/>
              <a:rtl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F0500AE-03FB-C07F-CAC7-745F0BA58CBC}"/>
              </a:ext>
            </a:extLst>
          </p:cNvPr>
          <p:cNvSpPr txBox="1"/>
          <p:nvPr/>
        </p:nvSpPr>
        <p:spPr>
          <a:xfrm>
            <a:off x="10591800" y="5599336"/>
            <a:ext cx="6778609" cy="1145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 rtl="1">
              <a:lnSpc>
                <a:spcPts val="2939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FFFFFF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rPr>
              <a:t>We used it to ensure good communication and ensure a good data logging and good control</a:t>
            </a:r>
            <a:endParaRPr lang="ar-EG" sz="3200" u="none" dirty="0">
              <a:solidFill>
                <a:srgbClr val="FFFFFF"/>
              </a:solidFill>
              <a:latin typeface="Changa SemiBold" panose="020B0604020202020204" charset="-78"/>
              <a:ea typeface="Cairo Extra-Light"/>
              <a:cs typeface="Changa SemiBold" panose="020B0604020202020204" charset="-78"/>
              <a:sym typeface="Cairo Extra-Light"/>
              <a:rtl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AD6EA447-F8A1-6581-04DA-40869A28221E}"/>
              </a:ext>
            </a:extLst>
          </p:cNvPr>
          <p:cNvSpPr/>
          <p:nvPr/>
        </p:nvSpPr>
        <p:spPr>
          <a:xfrm rot="7534892" flipH="1">
            <a:off x="16732356" y="8115368"/>
            <a:ext cx="3613780" cy="3455678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72449" y="0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77597" y="116249"/>
            <a:ext cx="593280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9599"/>
              </a:lnSpc>
            </a:pPr>
            <a:r>
              <a:rPr lang="en-US" sz="7999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Key components</a:t>
            </a:r>
            <a:endParaRPr lang="ar-EG" sz="7999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09D7F7-3AEB-CEF4-28DD-93270D6FC80E}"/>
              </a:ext>
            </a:extLst>
          </p:cNvPr>
          <p:cNvCxnSpPr/>
          <p:nvPr/>
        </p:nvCxnSpPr>
        <p:spPr>
          <a:xfrm>
            <a:off x="8610600" y="3009900"/>
            <a:ext cx="0" cy="70104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431F1C-A50B-81A5-D55E-359995A3A8BA}"/>
              </a:ext>
            </a:extLst>
          </p:cNvPr>
          <p:cNvCxnSpPr>
            <a:cxnSpLocks/>
          </p:cNvCxnSpPr>
          <p:nvPr/>
        </p:nvCxnSpPr>
        <p:spPr>
          <a:xfrm>
            <a:off x="8763000" y="7962900"/>
            <a:ext cx="0" cy="20574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B77C03-1E91-3A05-26DF-AF7058455040}"/>
              </a:ext>
            </a:extLst>
          </p:cNvPr>
          <p:cNvCxnSpPr>
            <a:cxnSpLocks/>
          </p:cNvCxnSpPr>
          <p:nvPr/>
        </p:nvCxnSpPr>
        <p:spPr>
          <a:xfrm>
            <a:off x="8458200" y="3009900"/>
            <a:ext cx="0" cy="20574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6">
            <a:extLst>
              <a:ext uri="{FF2B5EF4-FFF2-40B4-BE49-F238E27FC236}">
                <a16:creationId xmlns:a16="http://schemas.microsoft.com/office/drawing/2014/main" id="{D46A3D9E-5662-BFD9-BCFA-BF657665FE6B}"/>
              </a:ext>
            </a:extLst>
          </p:cNvPr>
          <p:cNvSpPr txBox="1"/>
          <p:nvPr/>
        </p:nvSpPr>
        <p:spPr>
          <a:xfrm>
            <a:off x="1077597" y="2694711"/>
            <a:ext cx="722820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9599"/>
              </a:lnSpc>
            </a:pPr>
            <a:r>
              <a:rPr lang="en-US" sz="4800" b="1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Controlling side</a:t>
            </a:r>
            <a:endParaRPr lang="ar-EG" sz="4800" b="1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DC6D0-2796-9793-2D8C-E3309C73E914}"/>
              </a:ext>
            </a:extLst>
          </p:cNvPr>
          <p:cNvSpPr txBox="1"/>
          <p:nvPr/>
        </p:nvSpPr>
        <p:spPr>
          <a:xfrm>
            <a:off x="380999" y="4038600"/>
            <a:ext cx="7924802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IMU sensors on glove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ESP8266 for Wi-Fi communication 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E8590216-C62F-97AA-C492-E691AC3A158B}"/>
              </a:ext>
            </a:extLst>
          </p:cNvPr>
          <p:cNvSpPr txBox="1"/>
          <p:nvPr/>
        </p:nvSpPr>
        <p:spPr>
          <a:xfrm>
            <a:off x="8958899" y="2664408"/>
            <a:ext cx="722820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1">
              <a:lnSpc>
                <a:spcPts val="9599"/>
              </a:lnSpc>
            </a:pPr>
            <a:r>
              <a:rPr lang="en-US" sz="4800" b="1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Controlled side</a:t>
            </a:r>
            <a:endParaRPr lang="ar-EG" sz="4800" b="1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17564E-849E-0FD0-797F-CB14C093EB59}"/>
              </a:ext>
            </a:extLst>
          </p:cNvPr>
          <p:cNvSpPr txBox="1"/>
          <p:nvPr/>
        </p:nvSpPr>
        <p:spPr>
          <a:xfrm>
            <a:off x="9159249" y="3909258"/>
            <a:ext cx="8778250" cy="680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Raspberry Pi for processing</a:t>
            </a:r>
          </a:p>
          <a:p>
            <a:pPr marL="742950" lvl="1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Servo motors for arm movement</a:t>
            </a:r>
          </a:p>
          <a:p>
            <a:pPr marL="742950" lvl="1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Camera for live video</a:t>
            </a:r>
          </a:p>
          <a:p>
            <a:pPr marL="742950" lvl="1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Virtual sensors (Hear-Rate, Bp ,</a:t>
            </a:r>
            <a:r>
              <a:rPr lang="en-US" sz="3600" dirty="0" err="1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etc</a:t>
            </a:r>
            <a:r>
              <a:rPr lang="en-US" sz="36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…)</a:t>
            </a:r>
          </a:p>
          <a:p>
            <a:pPr marL="742950" lvl="1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Changa SemiBold" panose="020B0604020202020204" charset="-78"/>
              <a:cs typeface="Changa SemiBold" panose="020B0604020202020204" charset="-78"/>
            </a:endParaRP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D8A40F19-95A8-7CCA-9B50-2C872E3B5CE4}"/>
              </a:ext>
            </a:extLst>
          </p:cNvPr>
          <p:cNvSpPr/>
          <p:nvPr/>
        </p:nvSpPr>
        <p:spPr>
          <a:xfrm>
            <a:off x="8665050" y="7607119"/>
            <a:ext cx="195899" cy="20283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356B4610-AD1C-3685-DBA6-2F111D6C6A24}"/>
              </a:ext>
            </a:extLst>
          </p:cNvPr>
          <p:cNvSpPr/>
          <p:nvPr/>
        </p:nvSpPr>
        <p:spPr>
          <a:xfrm>
            <a:off x="8355963" y="5206413"/>
            <a:ext cx="195899" cy="20283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908024" flipH="1">
            <a:off x="11239177" y="-2061760"/>
            <a:ext cx="7247484" cy="8390720"/>
          </a:xfrm>
          <a:custGeom>
            <a:avLst/>
            <a:gdLst/>
            <a:ahLst/>
            <a:cxnLst/>
            <a:rect l="l" t="t" r="r" b="b"/>
            <a:pathLst>
              <a:path w="7247484" h="8390720">
                <a:moveTo>
                  <a:pt x="7247484" y="0"/>
                </a:moveTo>
                <a:lnTo>
                  <a:pt x="0" y="0"/>
                </a:lnTo>
                <a:lnTo>
                  <a:pt x="0" y="8390720"/>
                </a:lnTo>
                <a:lnTo>
                  <a:pt x="7247484" y="8390720"/>
                </a:lnTo>
                <a:lnTo>
                  <a:pt x="724748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06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810231" y="2143125"/>
            <a:ext cx="1444906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9599"/>
              </a:lnSpc>
            </a:pPr>
            <a:r>
              <a:rPr lang="en-US" sz="7999" dirty="0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  <a:rtl/>
              </a:rPr>
              <a:t>Data Transmission and MQTT</a:t>
            </a:r>
            <a:endParaRPr lang="ar-EG" sz="7999" dirty="0">
              <a:solidFill>
                <a:srgbClr val="FFFFFF"/>
              </a:solidFill>
              <a:latin typeface="Changa SemiBold"/>
              <a:ea typeface="Changa SemiBold"/>
              <a:cs typeface="Changa SemiBold"/>
              <a:sym typeface="Changa SemiBold"/>
              <a:rtl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2466538" y="6543119"/>
            <a:ext cx="4792762" cy="1686707"/>
            <a:chOff x="0" y="-57149"/>
            <a:chExt cx="6390350" cy="2248943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49"/>
              <a:ext cx="6390350" cy="846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4F0036"/>
                  </a:solidFill>
                  <a:latin typeface="Changa SemiBold"/>
                  <a:ea typeface="Changa SemiBold"/>
                  <a:cs typeface="Changa SemiBold"/>
                  <a:sym typeface="Changa SemiBold"/>
                  <a:rtl/>
                </a:rPr>
                <a:t>MQTT</a:t>
              </a:r>
              <a:endParaRPr lang="en-US" sz="6000" dirty="0">
                <a:solidFill>
                  <a:srgbClr val="4F0036"/>
                </a:solidFill>
                <a:latin typeface="Changa SemiBold"/>
                <a:ea typeface="Changa SemiBold"/>
                <a:cs typeface="Changa SemiBold"/>
                <a:sym typeface="Changa Semi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48774"/>
              <a:ext cx="6390350" cy="10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 rtl="1">
                <a:lnSpc>
                  <a:spcPts val="2764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Lightweight protocol for IoT</a:t>
              </a:r>
              <a:endParaRPr lang="ar-EG" sz="4000" u="none" dirty="0">
                <a:solidFill>
                  <a:schemeClr val="bg1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47619" y="6543119"/>
            <a:ext cx="4792762" cy="2045780"/>
            <a:chOff x="0" y="-57149"/>
            <a:chExt cx="6390350" cy="272770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49"/>
              <a:ext cx="6390350" cy="846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4F0036"/>
                  </a:solidFill>
                  <a:latin typeface="Changa SemiBold"/>
                  <a:ea typeface="Changa SemiBold"/>
                  <a:cs typeface="Changa SemiBold"/>
                  <a:sym typeface="Changa SemiBold"/>
                  <a:rtl/>
                </a:rPr>
                <a:t>Role</a:t>
              </a:r>
              <a:endParaRPr lang="en-US" sz="6000" dirty="0">
                <a:solidFill>
                  <a:srgbClr val="4F0036"/>
                </a:solidFill>
                <a:latin typeface="Changa SemiBold"/>
                <a:ea typeface="Changa SemiBold"/>
                <a:cs typeface="Changa SemiBold"/>
                <a:sym typeface="Changa Semi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48774"/>
              <a:ext cx="6390350" cy="1521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 rtl="1">
                <a:lnSpc>
                  <a:spcPts val="2764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Sends IMU sensor data and receives video/vital feedback</a:t>
              </a:r>
              <a:endParaRPr lang="ar-EG" sz="3600" u="none" dirty="0">
                <a:solidFill>
                  <a:schemeClr val="bg1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rot="4525034" flipH="1">
            <a:off x="-938163" y="9041791"/>
            <a:ext cx="2082612" cy="2490417"/>
          </a:xfrm>
          <a:custGeom>
            <a:avLst/>
            <a:gdLst/>
            <a:ahLst/>
            <a:cxnLst/>
            <a:rect l="l" t="t" r="r" b="b"/>
            <a:pathLst>
              <a:path w="2082612" h="2490417">
                <a:moveTo>
                  <a:pt x="2082611" y="0"/>
                </a:moveTo>
                <a:lnTo>
                  <a:pt x="0" y="0"/>
                </a:lnTo>
                <a:lnTo>
                  <a:pt x="0" y="2490418"/>
                </a:lnTo>
                <a:lnTo>
                  <a:pt x="2082611" y="2490418"/>
                </a:lnTo>
                <a:lnTo>
                  <a:pt x="208261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6543119"/>
            <a:ext cx="4792762" cy="2045780"/>
            <a:chOff x="0" y="-57149"/>
            <a:chExt cx="6390350" cy="272770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49"/>
              <a:ext cx="6390350" cy="846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199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4F0036"/>
                  </a:solidFill>
                  <a:latin typeface="Changa SemiBold"/>
                  <a:ea typeface="Changa SemiBold"/>
                  <a:cs typeface="Changa SemiBold"/>
                  <a:sym typeface="Changa SemiBold"/>
                  <a:rtl/>
                </a:rPr>
                <a:t>Why MQTT?</a:t>
              </a:r>
              <a:endParaRPr lang="en-US" sz="6000" dirty="0">
                <a:solidFill>
                  <a:srgbClr val="4F0036"/>
                </a:solidFill>
                <a:latin typeface="Changa SemiBold"/>
                <a:ea typeface="Changa SemiBold"/>
                <a:cs typeface="Changa SemiBold"/>
                <a:sym typeface="Changa Semi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48774"/>
              <a:ext cx="6390350" cy="1521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r" rtl="1">
                <a:lnSpc>
                  <a:spcPts val="276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Optimized for IoT</a:t>
              </a:r>
            </a:p>
            <a:p>
              <a:pPr marL="342900" lvl="0" indent="-342900" algn="r" rtl="1">
                <a:lnSpc>
                  <a:spcPts val="276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  <a:latin typeface="Changa SemiBold" panose="020B0604020202020204" charset="-78"/>
                  <a:cs typeface="Changa SemiBold" panose="020B0604020202020204" charset="-78"/>
                </a:rPr>
                <a:t>Low latency and lightweight</a:t>
              </a:r>
              <a:endParaRPr lang="ar-EG" sz="3600" u="none" dirty="0">
                <a:solidFill>
                  <a:schemeClr val="bg1"/>
                </a:solidFill>
                <a:latin typeface="Changa SemiBold" panose="020B0604020202020204" charset="-78"/>
                <a:ea typeface="Cairo Extra-Light"/>
                <a:cs typeface="Changa SemiBold" panose="020B0604020202020204" charset="-78"/>
                <a:sym typeface="Cairo Extra-Light"/>
                <a:rtl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229CC-E0E4-D779-FFE4-1FF21E0F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30FAF9-984C-8FED-568A-FFC9A109DEF1}"/>
              </a:ext>
            </a:extLst>
          </p:cNvPr>
          <p:cNvSpPr/>
          <p:nvPr/>
        </p:nvSpPr>
        <p:spPr>
          <a:xfrm flipH="1">
            <a:off x="-472449" y="-155739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1C8B1F-19F4-9FD7-9143-FCFA8E6C63BB}"/>
              </a:ext>
            </a:extLst>
          </p:cNvPr>
          <p:cNvSpPr/>
          <p:nvPr/>
        </p:nvSpPr>
        <p:spPr>
          <a:xfrm rot="648657" flipH="1">
            <a:off x="-4419600" y="2019300"/>
            <a:ext cx="10074207" cy="11663337"/>
          </a:xfrm>
          <a:custGeom>
            <a:avLst/>
            <a:gdLst/>
            <a:ahLst/>
            <a:cxnLst/>
            <a:rect l="l" t="t" r="r" b="b"/>
            <a:pathLst>
              <a:path w="10074207" h="11663337">
                <a:moveTo>
                  <a:pt x="10074208" y="0"/>
                </a:moveTo>
                <a:lnTo>
                  <a:pt x="0" y="0"/>
                </a:lnTo>
                <a:lnTo>
                  <a:pt x="0" y="11663337"/>
                </a:lnTo>
                <a:lnTo>
                  <a:pt x="10074208" y="11663337"/>
                </a:lnTo>
                <a:lnTo>
                  <a:pt x="1007420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50B91EC-2B45-11C9-3903-282C23D7E59E}"/>
              </a:ext>
            </a:extLst>
          </p:cNvPr>
          <p:cNvGrpSpPr/>
          <p:nvPr/>
        </p:nvGrpSpPr>
        <p:grpSpPr>
          <a:xfrm>
            <a:off x="13871177" y="1028700"/>
            <a:ext cx="3388123" cy="318656"/>
            <a:chOff x="0" y="0"/>
            <a:chExt cx="4517498" cy="424874"/>
          </a:xfrm>
        </p:grpSpPr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D41A6BD8-92DD-9C58-C22A-D78FC48091FC}"/>
                </a:ext>
              </a:extLst>
            </p:cNvPr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EC46DD4-D2D2-41C7-BB95-ECF651A6BB71}"/>
                </a:ext>
              </a:extLst>
            </p:cNvPr>
            <p:cNvSpPr txBox="1"/>
            <p:nvPr/>
          </p:nvSpPr>
          <p:spPr>
            <a:xfrm>
              <a:off x="3220783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07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0F68A2F-AFC8-2880-064F-2BBE6278A640}"/>
              </a:ext>
            </a:extLst>
          </p:cNvPr>
          <p:cNvGrpSpPr>
            <a:grpSpLocks noChangeAspect="1"/>
          </p:cNvGrpSpPr>
          <p:nvPr/>
        </p:nvGrpSpPr>
        <p:grpSpPr>
          <a:xfrm>
            <a:off x="5321262" y="685800"/>
            <a:ext cx="9716909" cy="8147023"/>
            <a:chOff x="-964114" y="-973781"/>
            <a:chExt cx="7381240" cy="618871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79733CB-C241-7138-48F3-9CDCAC225EF8}"/>
                </a:ext>
              </a:extLst>
            </p:cNvPr>
            <p:cNvSpPr/>
            <p:nvPr/>
          </p:nvSpPr>
          <p:spPr>
            <a:xfrm flipH="1">
              <a:off x="-964114" y="-973781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4519930" y="5034280"/>
                  </a:moveTo>
                  <a:cubicBezTo>
                    <a:pt x="3027680" y="5034280"/>
                    <a:pt x="3831590" y="6188710"/>
                    <a:pt x="2288540" y="6121400"/>
                  </a:cubicBezTo>
                  <a:cubicBezTo>
                    <a:pt x="972820" y="6064250"/>
                    <a:pt x="0" y="3489960"/>
                    <a:pt x="2174240" y="2288540"/>
                  </a:cubicBezTo>
                  <a:cubicBezTo>
                    <a:pt x="3910330" y="1328420"/>
                    <a:pt x="6751320" y="0"/>
                    <a:pt x="6351270" y="1830070"/>
                  </a:cubicBezTo>
                  <a:cubicBezTo>
                    <a:pt x="5951220" y="3660140"/>
                    <a:pt x="7381240" y="4232910"/>
                    <a:pt x="6637020" y="5205730"/>
                  </a:cubicBezTo>
                  <a:cubicBezTo>
                    <a:pt x="5892800" y="6178550"/>
                    <a:pt x="5836920" y="5034280"/>
                    <a:pt x="4519930" y="5034280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675" t="-489" r="-20932" b="-24119"/>
              </a:stretch>
            </a:blipFill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Freeform 14">
            <a:extLst>
              <a:ext uri="{FF2B5EF4-FFF2-40B4-BE49-F238E27FC236}">
                <a16:creationId xmlns:a16="http://schemas.microsoft.com/office/drawing/2014/main" id="{36B0C6CC-784F-8F39-E185-E1059EBFFCEF}"/>
              </a:ext>
            </a:extLst>
          </p:cNvPr>
          <p:cNvSpPr/>
          <p:nvPr/>
        </p:nvSpPr>
        <p:spPr>
          <a:xfrm rot="16650199" flipH="1">
            <a:off x="16841306" y="8616394"/>
            <a:ext cx="2082612" cy="2490417"/>
          </a:xfrm>
          <a:custGeom>
            <a:avLst/>
            <a:gdLst/>
            <a:ahLst/>
            <a:cxnLst/>
            <a:rect l="l" t="t" r="r" b="b"/>
            <a:pathLst>
              <a:path w="2082612" h="2490417">
                <a:moveTo>
                  <a:pt x="2082611" y="0"/>
                </a:moveTo>
                <a:lnTo>
                  <a:pt x="0" y="0"/>
                </a:lnTo>
                <a:lnTo>
                  <a:pt x="0" y="2490418"/>
                </a:lnTo>
                <a:lnTo>
                  <a:pt x="2082611" y="2490418"/>
                </a:lnTo>
                <a:lnTo>
                  <a:pt x="2082611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745229-9468-7FD3-A318-E7BDFF9229B8}"/>
              </a:ext>
            </a:extLst>
          </p:cNvPr>
          <p:cNvSpPr txBox="1"/>
          <p:nvPr/>
        </p:nvSpPr>
        <p:spPr>
          <a:xfrm>
            <a:off x="1588101" y="942684"/>
            <a:ext cx="4798245" cy="707886"/>
          </a:xfrm>
          <a:custGeom>
            <a:avLst/>
            <a:gdLst>
              <a:gd name="connsiteX0" fmla="*/ 0 w 4798245"/>
              <a:gd name="connsiteY0" fmla="*/ 0 h 707886"/>
              <a:gd name="connsiteX1" fmla="*/ 695746 w 4798245"/>
              <a:gd name="connsiteY1" fmla="*/ 0 h 707886"/>
              <a:gd name="connsiteX2" fmla="*/ 1343509 w 4798245"/>
              <a:gd name="connsiteY2" fmla="*/ 0 h 707886"/>
              <a:gd name="connsiteX3" fmla="*/ 1991272 w 4798245"/>
              <a:gd name="connsiteY3" fmla="*/ 0 h 707886"/>
              <a:gd name="connsiteX4" fmla="*/ 2687017 w 4798245"/>
              <a:gd name="connsiteY4" fmla="*/ 0 h 707886"/>
              <a:gd name="connsiteX5" fmla="*/ 3142850 w 4798245"/>
              <a:gd name="connsiteY5" fmla="*/ 0 h 707886"/>
              <a:gd name="connsiteX6" fmla="*/ 3694649 w 4798245"/>
              <a:gd name="connsiteY6" fmla="*/ 0 h 707886"/>
              <a:gd name="connsiteX7" fmla="*/ 4798245 w 4798245"/>
              <a:gd name="connsiteY7" fmla="*/ 0 h 707886"/>
              <a:gd name="connsiteX8" fmla="*/ 4798245 w 4798245"/>
              <a:gd name="connsiteY8" fmla="*/ 368101 h 707886"/>
              <a:gd name="connsiteX9" fmla="*/ 4798245 w 4798245"/>
              <a:gd name="connsiteY9" fmla="*/ 707886 h 707886"/>
              <a:gd name="connsiteX10" fmla="*/ 4342412 w 4798245"/>
              <a:gd name="connsiteY10" fmla="*/ 707886 h 707886"/>
              <a:gd name="connsiteX11" fmla="*/ 3838596 w 4798245"/>
              <a:gd name="connsiteY11" fmla="*/ 707886 h 707886"/>
              <a:gd name="connsiteX12" fmla="*/ 3142850 w 4798245"/>
              <a:gd name="connsiteY12" fmla="*/ 707886 h 707886"/>
              <a:gd name="connsiteX13" fmla="*/ 2687017 w 4798245"/>
              <a:gd name="connsiteY13" fmla="*/ 707886 h 707886"/>
              <a:gd name="connsiteX14" fmla="*/ 2231184 w 4798245"/>
              <a:gd name="connsiteY14" fmla="*/ 707886 h 707886"/>
              <a:gd name="connsiteX15" fmla="*/ 1535438 w 4798245"/>
              <a:gd name="connsiteY15" fmla="*/ 707886 h 707886"/>
              <a:gd name="connsiteX16" fmla="*/ 983640 w 4798245"/>
              <a:gd name="connsiteY16" fmla="*/ 707886 h 707886"/>
              <a:gd name="connsiteX17" fmla="*/ 0 w 4798245"/>
              <a:gd name="connsiteY17" fmla="*/ 707886 h 707886"/>
              <a:gd name="connsiteX18" fmla="*/ 0 w 4798245"/>
              <a:gd name="connsiteY18" fmla="*/ 375180 h 707886"/>
              <a:gd name="connsiteX19" fmla="*/ 0 w 4798245"/>
              <a:gd name="connsiteY19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98245" h="707886" extrusionOk="0">
                <a:moveTo>
                  <a:pt x="0" y="0"/>
                </a:moveTo>
                <a:cubicBezTo>
                  <a:pt x="161381" y="-4779"/>
                  <a:pt x="416455" y="82353"/>
                  <a:pt x="695746" y="0"/>
                </a:cubicBezTo>
                <a:cubicBezTo>
                  <a:pt x="975037" y="-82353"/>
                  <a:pt x="1145481" y="67571"/>
                  <a:pt x="1343509" y="0"/>
                </a:cubicBezTo>
                <a:cubicBezTo>
                  <a:pt x="1541537" y="-67571"/>
                  <a:pt x="1677701" y="40509"/>
                  <a:pt x="1991272" y="0"/>
                </a:cubicBezTo>
                <a:cubicBezTo>
                  <a:pt x="2304843" y="-40509"/>
                  <a:pt x="2518993" y="41803"/>
                  <a:pt x="2687017" y="0"/>
                </a:cubicBezTo>
                <a:cubicBezTo>
                  <a:pt x="2855041" y="-41803"/>
                  <a:pt x="3034166" y="52542"/>
                  <a:pt x="3142850" y="0"/>
                </a:cubicBezTo>
                <a:cubicBezTo>
                  <a:pt x="3251534" y="-52542"/>
                  <a:pt x="3466548" y="19353"/>
                  <a:pt x="3694649" y="0"/>
                </a:cubicBezTo>
                <a:cubicBezTo>
                  <a:pt x="3922750" y="-19353"/>
                  <a:pt x="4544252" y="1203"/>
                  <a:pt x="4798245" y="0"/>
                </a:cubicBezTo>
                <a:cubicBezTo>
                  <a:pt x="4799050" y="91122"/>
                  <a:pt x="4788661" y="201524"/>
                  <a:pt x="4798245" y="368101"/>
                </a:cubicBezTo>
                <a:cubicBezTo>
                  <a:pt x="4807829" y="534678"/>
                  <a:pt x="4788551" y="560014"/>
                  <a:pt x="4798245" y="707886"/>
                </a:cubicBezTo>
                <a:cubicBezTo>
                  <a:pt x="4579064" y="728728"/>
                  <a:pt x="4524946" y="679109"/>
                  <a:pt x="4342412" y="707886"/>
                </a:cubicBezTo>
                <a:cubicBezTo>
                  <a:pt x="4159878" y="736663"/>
                  <a:pt x="4052810" y="658489"/>
                  <a:pt x="3838596" y="707886"/>
                </a:cubicBezTo>
                <a:cubicBezTo>
                  <a:pt x="3624382" y="757283"/>
                  <a:pt x="3455905" y="705885"/>
                  <a:pt x="3142850" y="707886"/>
                </a:cubicBezTo>
                <a:cubicBezTo>
                  <a:pt x="2829795" y="709887"/>
                  <a:pt x="2806552" y="686070"/>
                  <a:pt x="2687017" y="707886"/>
                </a:cubicBezTo>
                <a:cubicBezTo>
                  <a:pt x="2567482" y="729702"/>
                  <a:pt x="2328830" y="690131"/>
                  <a:pt x="2231184" y="707886"/>
                </a:cubicBezTo>
                <a:cubicBezTo>
                  <a:pt x="2133538" y="725641"/>
                  <a:pt x="1749285" y="707180"/>
                  <a:pt x="1535438" y="707886"/>
                </a:cubicBezTo>
                <a:cubicBezTo>
                  <a:pt x="1321591" y="708592"/>
                  <a:pt x="1166824" y="647378"/>
                  <a:pt x="983640" y="707886"/>
                </a:cubicBezTo>
                <a:cubicBezTo>
                  <a:pt x="800456" y="768394"/>
                  <a:pt x="479110" y="704317"/>
                  <a:pt x="0" y="707886"/>
                </a:cubicBezTo>
                <a:cubicBezTo>
                  <a:pt x="-29662" y="546094"/>
                  <a:pt x="22630" y="467562"/>
                  <a:pt x="0" y="375180"/>
                </a:cubicBezTo>
                <a:cubicBezTo>
                  <a:pt x="-22630" y="282798"/>
                  <a:pt x="32438" y="12651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91842645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Programming tools: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8404F-516F-9129-28AA-0177FB3DDB98}"/>
              </a:ext>
            </a:extLst>
          </p:cNvPr>
          <p:cNvSpPr txBox="1"/>
          <p:nvPr/>
        </p:nvSpPr>
        <p:spPr>
          <a:xfrm>
            <a:off x="1434322" y="1989725"/>
            <a:ext cx="4798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Python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Motor Control : RPI , GPIO, </a:t>
            </a:r>
            <a:r>
              <a:rPr lang="en-US" sz="3000" b="1" dirty="0" err="1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Pigpio</a:t>
            </a:r>
            <a:r>
              <a:rPr lang="en-US" sz="3000" b="1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925CD-14CE-D123-BDF1-C66BDEBA1DCE}"/>
              </a:ext>
            </a:extLst>
          </p:cNvPr>
          <p:cNvSpPr txBox="1"/>
          <p:nvPr/>
        </p:nvSpPr>
        <p:spPr>
          <a:xfrm>
            <a:off x="6590454" y="80308"/>
            <a:ext cx="66161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Changa SemiBold" panose="020B0604020202020204" charset="-78"/>
                <a:cs typeface="Changa SemiBold" panose="020B0604020202020204" charset="-78"/>
              </a:rPr>
              <a:t>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87000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628</Words>
  <Application>Microsoft Office PowerPoint</Application>
  <PresentationFormat>Custom</PresentationFormat>
  <Paragraphs>172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Aptos</vt:lpstr>
      <vt:lpstr>Changa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دعائي عصري أبيض وأرجواني</dc:title>
  <dc:creator>User</dc:creator>
  <cp:lastModifiedBy>Abed al Rida Hassan Nehme</cp:lastModifiedBy>
  <cp:revision>5</cp:revision>
  <dcterms:created xsi:type="dcterms:W3CDTF">2006-08-16T00:00:00Z</dcterms:created>
  <dcterms:modified xsi:type="dcterms:W3CDTF">2024-12-17T21:21:37Z</dcterms:modified>
  <dc:identifier>DAGZiKpgiwo</dc:identifier>
</cp:coreProperties>
</file>